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18" r:id="rId4"/>
    <p:sldId id="321" r:id="rId5"/>
    <p:sldId id="319" r:id="rId6"/>
    <p:sldId id="322" r:id="rId7"/>
    <p:sldId id="323" r:id="rId8"/>
    <p:sldId id="407" r:id="rId9"/>
    <p:sldId id="324" r:id="rId10"/>
    <p:sldId id="344" r:id="rId11"/>
    <p:sldId id="406" r:id="rId12"/>
    <p:sldId id="352" r:id="rId13"/>
    <p:sldId id="353" r:id="rId14"/>
    <p:sldId id="405" r:id="rId15"/>
    <p:sldId id="354" r:id="rId16"/>
    <p:sldId id="331" r:id="rId17"/>
    <p:sldId id="332" r:id="rId18"/>
    <p:sldId id="373" r:id="rId19"/>
    <p:sldId id="334" r:id="rId20"/>
    <p:sldId id="374" r:id="rId21"/>
    <p:sldId id="335" r:id="rId22"/>
    <p:sldId id="375" r:id="rId23"/>
    <p:sldId id="329" r:id="rId24"/>
    <p:sldId id="330" r:id="rId25"/>
    <p:sldId id="337" r:id="rId26"/>
    <p:sldId id="356" r:id="rId27"/>
    <p:sldId id="382" r:id="rId28"/>
    <p:sldId id="338" r:id="rId29"/>
    <p:sldId id="386" r:id="rId30"/>
    <p:sldId id="387" r:id="rId31"/>
    <p:sldId id="388" r:id="rId32"/>
    <p:sldId id="389" r:id="rId33"/>
    <p:sldId id="339" r:id="rId34"/>
    <p:sldId id="376" r:id="rId35"/>
    <p:sldId id="377" r:id="rId36"/>
    <p:sldId id="378" r:id="rId37"/>
    <p:sldId id="355" r:id="rId38"/>
    <p:sldId id="410" r:id="rId39"/>
    <p:sldId id="340" r:id="rId40"/>
    <p:sldId id="357" r:id="rId41"/>
    <p:sldId id="390" r:id="rId42"/>
    <p:sldId id="358" r:id="rId43"/>
    <p:sldId id="360" r:id="rId44"/>
    <p:sldId id="383" r:id="rId45"/>
    <p:sldId id="379" r:id="rId46"/>
    <p:sldId id="345" r:id="rId47"/>
    <p:sldId id="409" r:id="rId48"/>
    <p:sldId id="341" r:id="rId49"/>
    <p:sldId id="348" r:id="rId50"/>
    <p:sldId id="361" r:id="rId51"/>
    <p:sldId id="362" r:id="rId52"/>
    <p:sldId id="384" r:id="rId53"/>
    <p:sldId id="347" r:id="rId54"/>
    <p:sldId id="380" r:id="rId55"/>
    <p:sldId id="408" r:id="rId56"/>
    <p:sldId id="342" r:id="rId57"/>
    <p:sldId id="350" r:id="rId58"/>
    <p:sldId id="364" r:id="rId59"/>
    <p:sldId id="366" r:id="rId60"/>
    <p:sldId id="385" r:id="rId61"/>
    <p:sldId id="349" r:id="rId62"/>
    <p:sldId id="381" r:id="rId63"/>
    <p:sldId id="391" r:id="rId64"/>
    <p:sldId id="392" r:id="rId65"/>
    <p:sldId id="393" r:id="rId66"/>
    <p:sldId id="394" r:id="rId67"/>
    <p:sldId id="397" r:id="rId68"/>
    <p:sldId id="367" r:id="rId69"/>
    <p:sldId id="368" r:id="rId70"/>
    <p:sldId id="369" r:id="rId71"/>
    <p:sldId id="370" r:id="rId72"/>
    <p:sldId id="372" r:id="rId73"/>
    <p:sldId id="396" r:id="rId74"/>
    <p:sldId id="327" r:id="rId75"/>
    <p:sldId id="328" r:id="rId76"/>
    <p:sldId id="268" r:id="rId77"/>
  </p:sldIdLst>
  <p:sldSz cx="12192000" cy="6858000"/>
  <p:notesSz cx="6858000" cy="9144000"/>
  <p:embeddedFontLst>
    <p:embeddedFont>
      <p:font typeface="맑은 고딕" panose="020B0503020000020004" pitchFamily="50" charset="-127"/>
      <p:regular r:id="rId78"/>
      <p:bold r:id="rId79"/>
    </p:embeddedFont>
    <p:embeddedFont>
      <p:font typeface="AppleSDGothicNeoH00" panose="02000503000000000000" pitchFamily="2" charset="-127"/>
      <p:regular r:id="rId80"/>
    </p:embeddedFont>
    <p:embeddedFont>
      <p:font typeface="AppleSDGothicNeoEB00" panose="02000503000000000000" pitchFamily="2" charset="-127"/>
      <p:regular r:id="rId81"/>
    </p:embeddedFont>
    <p:embeddedFont>
      <p:font typeface="나눔스퀘어_ac ExtraBold" panose="020B0600000101010101" pitchFamily="50" charset="-127"/>
      <p:bold r:id="rId82"/>
    </p:embeddedFont>
    <p:embeddedFont>
      <p:font typeface="AppleSDGothicNeoB00" panose="02000503000000000000" pitchFamily="2" charset="-127"/>
      <p:regular r:id="rId83"/>
    </p:embeddedFont>
    <p:embeddedFont>
      <p:font typeface="나눔스퀘어_ac Bold" panose="020B0600000101010101" pitchFamily="50" charset="-127"/>
      <p:bold r:id="rId84"/>
    </p:embeddedFont>
    <p:embeddedFont>
      <p:font typeface="AppleSDGothicNeoM00" panose="02000503000000000000" pitchFamily="2" charset="-127"/>
      <p:regular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C28"/>
    <a:srgbClr val="34A246"/>
    <a:srgbClr val="2C883B"/>
    <a:srgbClr val="DE4242"/>
    <a:srgbClr val="133919"/>
    <a:srgbClr val="515151"/>
    <a:srgbClr val="E7E6E6"/>
    <a:srgbClr val="E5F3C5"/>
    <a:srgbClr val="9DD02A"/>
    <a:srgbClr val="B7D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5" autoAdjust="0"/>
    <p:restoredTop sz="94678" autoAdjust="0"/>
  </p:normalViewPr>
  <p:slideViewPr>
    <p:cSldViewPr snapToGrid="0">
      <p:cViewPr varScale="1">
        <p:scale>
          <a:sx n="55" d="100"/>
          <a:sy n="55" d="100"/>
        </p:scale>
        <p:origin x="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7DFB5C-BD8A-4A6C-A44C-FFCEF5B3A123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C9F12A5-3CB2-44E4-9A4C-B2F9F3D928C0}">
      <dgm:prSet phldrT="[텍스트]"/>
      <dgm:spPr>
        <a:solidFill>
          <a:srgbClr val="1E5C28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블로그 글 평균 </a:t>
          </a:r>
          <a:r>
            <a: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100~150</a:t>
          </a:r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개 </a:t>
          </a:r>
          <a:r>
            <a:rPr lang="ko-KR" altLang="en-US" dirty="0" err="1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크롤링</a:t>
          </a:r>
          <a:endParaRPr lang="ko-KR" altLang="en-US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DF8B631A-31F0-4C51-A331-98EE861E4615}" type="parTrans" cxnId="{DC50FB7D-8EAD-4162-9F6C-AAA7E407AB4A}">
      <dgm:prSet/>
      <dgm:spPr/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ABE35339-C30E-448C-AA3B-B1FD496AADA9}" type="sibTrans" cxnId="{DC50FB7D-8EAD-4162-9F6C-AAA7E407AB4A}">
      <dgm:prSet/>
      <dgm:spPr>
        <a:ln>
          <a:solidFill>
            <a:srgbClr val="34A246"/>
          </a:solidFill>
        </a:ln>
      </dgm:spPr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7D9515E6-0C8A-4175-A4CA-884F7E882797}">
      <dgm:prSet phldrT="[텍스트]"/>
      <dgm:spPr>
        <a:solidFill>
          <a:srgbClr val="1E5C28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전처리</a:t>
          </a:r>
          <a:endParaRPr lang="ko-KR" altLang="en-US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3ED6CF26-C542-43BC-B0D0-D4F7B688896F}" type="parTrans" cxnId="{E544E8DA-A8FF-45C4-82C9-34918EE4C197}">
      <dgm:prSet/>
      <dgm:spPr/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BE9B3464-6D1D-490F-AF1F-7DD1DD9F031B}" type="sibTrans" cxnId="{E544E8DA-A8FF-45C4-82C9-34918EE4C197}">
      <dgm:prSet/>
      <dgm:spPr>
        <a:ln>
          <a:solidFill>
            <a:srgbClr val="34A246"/>
          </a:solidFill>
        </a:ln>
      </dgm:spPr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22506C59-929C-48A3-9AE0-0EE7C62C3D2B}">
      <dgm:prSet phldrT="[텍스트]"/>
      <dgm:spPr>
        <a:solidFill>
          <a:srgbClr val="1E5C28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주제가 다른 문서 </a:t>
          </a:r>
          <a:r>
            <a: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100~150</a:t>
          </a:r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개</a:t>
          </a:r>
          <a:endParaRPr lang="ko-KR" altLang="en-US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3E934002-C788-4CD0-B69B-FD04322184BD}" type="parTrans" cxnId="{F3EC676F-9229-4ED4-B511-D0066D2A7436}">
      <dgm:prSet/>
      <dgm:spPr/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04275EAC-FC5F-442C-86CF-32F912C6EC62}" type="sibTrans" cxnId="{F3EC676F-9229-4ED4-B511-D0066D2A7436}">
      <dgm:prSet/>
      <dgm:spPr>
        <a:ln>
          <a:solidFill>
            <a:srgbClr val="34A246"/>
          </a:solidFill>
        </a:ln>
      </dgm:spPr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09C6632D-8DB1-4232-9958-6EDF97D9C34D}">
      <dgm:prSet phldrT="[텍스트]"/>
      <dgm:spPr>
        <a:solidFill>
          <a:srgbClr val="1E5C28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TF-IDF</a:t>
          </a:r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를 통해 가중치 확인</a:t>
          </a:r>
          <a:endParaRPr lang="ko-KR" altLang="en-US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5565952A-0433-431B-94ED-18BE178F81D3}" type="parTrans" cxnId="{DD002597-5B65-4733-B4C2-7BC8F1FCB018}">
      <dgm:prSet/>
      <dgm:spPr/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A90AA491-0F73-444F-BC37-D61A93821D28}" type="sibTrans" cxnId="{DD002597-5B65-4733-B4C2-7BC8F1FCB018}">
      <dgm:prSet/>
      <dgm:spPr>
        <a:ln>
          <a:solidFill>
            <a:srgbClr val="34A246"/>
          </a:solidFill>
        </a:ln>
      </dgm:spPr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5F424DC4-977A-44BE-9578-AF7247E0D164}">
      <dgm:prSet phldrT="[텍스트]"/>
      <dgm:spPr>
        <a:solidFill>
          <a:srgbClr val="1E5C28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각 문서 가중치 </a:t>
          </a:r>
          <a:r>
            <a: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 </a:t>
          </a:r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순  </a:t>
          </a:r>
          <a:r>
            <a: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10</a:t>
          </a:r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개 취합</a:t>
          </a:r>
          <a:endParaRPr lang="ko-KR" altLang="en-US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D02106A9-B113-4046-8E08-A8AE2B50FAE4}" type="parTrans" cxnId="{0939E763-15B0-4E3A-899D-12B3012CAB95}">
      <dgm:prSet/>
      <dgm:spPr/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368B297E-7BA6-463E-A77F-6D933B782CF1}" type="sibTrans" cxnId="{0939E763-15B0-4E3A-899D-12B3012CAB95}">
      <dgm:prSet/>
      <dgm:spPr>
        <a:ln>
          <a:solidFill>
            <a:srgbClr val="34A246"/>
          </a:solidFill>
        </a:ln>
      </dgm:spPr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BC8B5BE5-92D5-40B7-88B5-54BC859CE094}">
      <dgm:prSet phldrT="[텍스트]"/>
      <dgm:spPr>
        <a:solidFill>
          <a:srgbClr val="1E5C28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취합된 결과 </a:t>
          </a:r>
          <a:r>
            <a:rPr lang="ko-KR" altLang="en-US" dirty="0" err="1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불용어</a:t>
          </a:r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 </a:t>
          </a:r>
          <a:r>
            <a: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filtering </a:t>
          </a:r>
          <a:r>
            <a:rPr lang="ko-KR" altLang="en-US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후 </a:t>
          </a:r>
          <a:r>
            <a: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count </a:t>
          </a:r>
          <a:endParaRPr lang="ko-KR" altLang="en-US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1EBA9A91-4F71-478B-8BD8-FB9483B13C80}" type="parTrans" cxnId="{EE724A0C-21F2-40CA-9200-FF07AC40D996}">
      <dgm:prSet/>
      <dgm:spPr/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B68FA246-F204-4C69-A55E-DCEB6E3477E5}" type="sibTrans" cxnId="{EE724A0C-21F2-40CA-9200-FF07AC40D996}">
      <dgm:prSet/>
      <dgm:spPr/>
      <dgm:t>
        <a:bodyPr/>
        <a:lstStyle/>
        <a:p>
          <a:pPr latinLnBrk="1"/>
          <a:endParaRPr lang="ko-KR" altLang="en-US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gm:t>
    </dgm:pt>
    <dgm:pt modelId="{5CB88AF0-CBC3-4DBB-A6C8-11EA532E648F}" type="pres">
      <dgm:prSet presAssocID="{C27DFB5C-BD8A-4A6C-A44C-FFCEF5B3A12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32FACE-710B-4798-8E97-87C88458487C}" type="pres">
      <dgm:prSet presAssocID="{6C9F12A5-3CB2-44E4-9A4C-B2F9F3D928C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327967-4F0B-49CE-876F-0A81E3126120}" type="pres">
      <dgm:prSet presAssocID="{ABE35339-C30E-448C-AA3B-B1FD496AADA9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BC405F08-C1B9-478E-9989-A15E9D11A0EB}" type="pres">
      <dgm:prSet presAssocID="{ABE35339-C30E-448C-AA3B-B1FD496AADA9}" presName="connectorText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98EAE434-781B-4B80-92F0-0EFD095CF7E0}" type="pres">
      <dgm:prSet presAssocID="{7D9515E6-0C8A-4175-A4CA-884F7E88279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F730FF-A36E-4333-9CDC-BD8F4FE893FE}" type="pres">
      <dgm:prSet presAssocID="{BE9B3464-6D1D-490F-AF1F-7DD1DD9F031B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4F9F87BE-B386-448E-ADF5-5FE9F343075F}" type="pres">
      <dgm:prSet presAssocID="{BE9B3464-6D1D-490F-AF1F-7DD1DD9F031B}" presName="connectorText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559F922-0A56-4935-A1E9-B0533ABFB6D3}" type="pres">
      <dgm:prSet presAssocID="{22506C59-929C-48A3-9AE0-0EE7C62C3D2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15164D-8D01-4FD2-B997-06FFCAEB45A2}" type="pres">
      <dgm:prSet presAssocID="{04275EAC-FC5F-442C-86CF-32F912C6EC62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636D12F-5770-469D-BF17-B416555E6312}" type="pres">
      <dgm:prSet presAssocID="{04275EAC-FC5F-442C-86CF-32F912C6EC62}" presName="connectorText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14AAAE00-1AAA-4C74-A6B6-F0A58139A1EF}" type="pres">
      <dgm:prSet presAssocID="{09C6632D-8DB1-4232-9958-6EDF97D9C34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B64B3B-979F-4A77-915D-BE3663CD63D4}" type="pres">
      <dgm:prSet presAssocID="{A90AA491-0F73-444F-BC37-D61A93821D28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7001CF7F-77F8-4C98-83A4-313DDE9C91EE}" type="pres">
      <dgm:prSet presAssocID="{A90AA491-0F73-444F-BC37-D61A93821D28}" presName="connectorText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B55307FB-A419-4FF1-8BDA-8107F69C52A4}" type="pres">
      <dgm:prSet presAssocID="{5F424DC4-977A-44BE-9578-AF7247E0D16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04AC8C-3609-430B-862A-39B995C208A9}" type="pres">
      <dgm:prSet presAssocID="{368B297E-7BA6-463E-A77F-6D933B782CF1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526E338C-7DE6-4154-821E-B813AC2F87D4}" type="pres">
      <dgm:prSet presAssocID="{368B297E-7BA6-463E-A77F-6D933B782CF1}" presName="connectorText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319F0D3-AF39-47AE-9FA3-9F5711E4F398}" type="pres">
      <dgm:prSet presAssocID="{BC8B5BE5-92D5-40B7-88B5-54BC859CE09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544E8DA-A8FF-45C4-82C9-34918EE4C197}" srcId="{C27DFB5C-BD8A-4A6C-A44C-FFCEF5B3A123}" destId="{7D9515E6-0C8A-4175-A4CA-884F7E882797}" srcOrd="1" destOrd="0" parTransId="{3ED6CF26-C542-43BC-B0D0-D4F7B688896F}" sibTransId="{BE9B3464-6D1D-490F-AF1F-7DD1DD9F031B}"/>
    <dgm:cxn modelId="{912CACD2-A25D-4356-A43E-D52B8E68FCA7}" type="presOf" srcId="{368B297E-7BA6-463E-A77F-6D933B782CF1}" destId="{FA04AC8C-3609-430B-862A-39B995C208A9}" srcOrd="0" destOrd="0" presId="urn:microsoft.com/office/officeart/2005/8/layout/bProcess3"/>
    <dgm:cxn modelId="{E164DD52-8221-4382-A75B-DA88DE3F0C4C}" type="presOf" srcId="{7D9515E6-0C8A-4175-A4CA-884F7E882797}" destId="{98EAE434-781B-4B80-92F0-0EFD095CF7E0}" srcOrd="0" destOrd="0" presId="urn:microsoft.com/office/officeart/2005/8/layout/bProcess3"/>
    <dgm:cxn modelId="{BD6A34FA-7DF8-4F52-842F-286D37CF6E41}" type="presOf" srcId="{04275EAC-FC5F-442C-86CF-32F912C6EC62}" destId="{7E15164D-8D01-4FD2-B997-06FFCAEB45A2}" srcOrd="0" destOrd="0" presId="urn:microsoft.com/office/officeart/2005/8/layout/bProcess3"/>
    <dgm:cxn modelId="{372A505E-4775-4B2D-A3C7-A10AB234F730}" type="presOf" srcId="{6C9F12A5-3CB2-44E4-9A4C-B2F9F3D928C0}" destId="{8A32FACE-710B-4798-8E97-87C88458487C}" srcOrd="0" destOrd="0" presId="urn:microsoft.com/office/officeart/2005/8/layout/bProcess3"/>
    <dgm:cxn modelId="{EE724A0C-21F2-40CA-9200-FF07AC40D996}" srcId="{C27DFB5C-BD8A-4A6C-A44C-FFCEF5B3A123}" destId="{BC8B5BE5-92D5-40B7-88B5-54BC859CE094}" srcOrd="5" destOrd="0" parTransId="{1EBA9A91-4F71-478B-8BD8-FB9483B13C80}" sibTransId="{B68FA246-F204-4C69-A55E-DCEB6E3477E5}"/>
    <dgm:cxn modelId="{0939E763-15B0-4E3A-899D-12B3012CAB95}" srcId="{C27DFB5C-BD8A-4A6C-A44C-FFCEF5B3A123}" destId="{5F424DC4-977A-44BE-9578-AF7247E0D164}" srcOrd="4" destOrd="0" parTransId="{D02106A9-B113-4046-8E08-A8AE2B50FAE4}" sibTransId="{368B297E-7BA6-463E-A77F-6D933B782CF1}"/>
    <dgm:cxn modelId="{ACFD9777-9B4A-4922-9E2E-622B03148C14}" type="presOf" srcId="{BE9B3464-6D1D-490F-AF1F-7DD1DD9F031B}" destId="{4F9F87BE-B386-448E-ADF5-5FE9F343075F}" srcOrd="1" destOrd="0" presId="urn:microsoft.com/office/officeart/2005/8/layout/bProcess3"/>
    <dgm:cxn modelId="{D0756830-7985-48BF-8649-76EF6A38A244}" type="presOf" srcId="{04275EAC-FC5F-442C-86CF-32F912C6EC62}" destId="{2636D12F-5770-469D-BF17-B416555E6312}" srcOrd="1" destOrd="0" presId="urn:microsoft.com/office/officeart/2005/8/layout/bProcess3"/>
    <dgm:cxn modelId="{C5D6155E-0DEE-4C09-9708-4D5A30A645B4}" type="presOf" srcId="{5F424DC4-977A-44BE-9578-AF7247E0D164}" destId="{B55307FB-A419-4FF1-8BDA-8107F69C52A4}" srcOrd="0" destOrd="0" presId="urn:microsoft.com/office/officeart/2005/8/layout/bProcess3"/>
    <dgm:cxn modelId="{373DAD59-3D63-472C-A629-491275999F67}" type="presOf" srcId="{ABE35339-C30E-448C-AA3B-B1FD496AADA9}" destId="{07327967-4F0B-49CE-876F-0A81E3126120}" srcOrd="0" destOrd="0" presId="urn:microsoft.com/office/officeart/2005/8/layout/bProcess3"/>
    <dgm:cxn modelId="{F3EC676F-9229-4ED4-B511-D0066D2A7436}" srcId="{C27DFB5C-BD8A-4A6C-A44C-FFCEF5B3A123}" destId="{22506C59-929C-48A3-9AE0-0EE7C62C3D2B}" srcOrd="2" destOrd="0" parTransId="{3E934002-C788-4CD0-B69B-FD04322184BD}" sibTransId="{04275EAC-FC5F-442C-86CF-32F912C6EC62}"/>
    <dgm:cxn modelId="{92E63C85-3ABD-416E-9C35-F0824B340EAD}" type="presOf" srcId="{09C6632D-8DB1-4232-9958-6EDF97D9C34D}" destId="{14AAAE00-1AAA-4C74-A6B6-F0A58139A1EF}" srcOrd="0" destOrd="0" presId="urn:microsoft.com/office/officeart/2005/8/layout/bProcess3"/>
    <dgm:cxn modelId="{205A28B0-FC5A-4DAC-905D-D35E4AE82984}" type="presOf" srcId="{ABE35339-C30E-448C-AA3B-B1FD496AADA9}" destId="{BC405F08-C1B9-478E-9989-A15E9D11A0EB}" srcOrd="1" destOrd="0" presId="urn:microsoft.com/office/officeart/2005/8/layout/bProcess3"/>
    <dgm:cxn modelId="{D9013410-F28C-40AA-BAF4-2B6D4798B3E2}" type="presOf" srcId="{BE9B3464-6D1D-490F-AF1F-7DD1DD9F031B}" destId="{84F730FF-A36E-4333-9CDC-BD8F4FE893FE}" srcOrd="0" destOrd="0" presId="urn:microsoft.com/office/officeart/2005/8/layout/bProcess3"/>
    <dgm:cxn modelId="{DD002597-5B65-4733-B4C2-7BC8F1FCB018}" srcId="{C27DFB5C-BD8A-4A6C-A44C-FFCEF5B3A123}" destId="{09C6632D-8DB1-4232-9958-6EDF97D9C34D}" srcOrd="3" destOrd="0" parTransId="{5565952A-0433-431B-94ED-18BE178F81D3}" sibTransId="{A90AA491-0F73-444F-BC37-D61A93821D28}"/>
    <dgm:cxn modelId="{7604FC81-DBC4-4503-8592-51431BC3005E}" type="presOf" srcId="{A90AA491-0F73-444F-BC37-D61A93821D28}" destId="{09B64B3B-979F-4A77-915D-BE3663CD63D4}" srcOrd="0" destOrd="0" presId="urn:microsoft.com/office/officeart/2005/8/layout/bProcess3"/>
    <dgm:cxn modelId="{4BC037BC-7B05-4CDD-9B5C-35F6E821D918}" type="presOf" srcId="{22506C59-929C-48A3-9AE0-0EE7C62C3D2B}" destId="{C559F922-0A56-4935-A1E9-B0533ABFB6D3}" srcOrd="0" destOrd="0" presId="urn:microsoft.com/office/officeart/2005/8/layout/bProcess3"/>
    <dgm:cxn modelId="{16D57365-35CA-4091-A27C-53287B9CF9D7}" type="presOf" srcId="{368B297E-7BA6-463E-A77F-6D933B782CF1}" destId="{526E338C-7DE6-4154-821E-B813AC2F87D4}" srcOrd="1" destOrd="0" presId="urn:microsoft.com/office/officeart/2005/8/layout/bProcess3"/>
    <dgm:cxn modelId="{DC50FB7D-8EAD-4162-9F6C-AAA7E407AB4A}" srcId="{C27DFB5C-BD8A-4A6C-A44C-FFCEF5B3A123}" destId="{6C9F12A5-3CB2-44E4-9A4C-B2F9F3D928C0}" srcOrd="0" destOrd="0" parTransId="{DF8B631A-31F0-4C51-A331-98EE861E4615}" sibTransId="{ABE35339-C30E-448C-AA3B-B1FD496AADA9}"/>
    <dgm:cxn modelId="{328107EC-C315-4D58-B555-5D707F21BBA1}" type="presOf" srcId="{BC8B5BE5-92D5-40B7-88B5-54BC859CE094}" destId="{4319F0D3-AF39-47AE-9FA3-9F5711E4F398}" srcOrd="0" destOrd="0" presId="urn:microsoft.com/office/officeart/2005/8/layout/bProcess3"/>
    <dgm:cxn modelId="{F565229F-E624-4AF4-98EA-2C3B1B17A1F5}" type="presOf" srcId="{C27DFB5C-BD8A-4A6C-A44C-FFCEF5B3A123}" destId="{5CB88AF0-CBC3-4DBB-A6C8-11EA532E648F}" srcOrd="0" destOrd="0" presId="urn:microsoft.com/office/officeart/2005/8/layout/bProcess3"/>
    <dgm:cxn modelId="{CCEEB203-688C-409B-9725-4F36D42CAA44}" type="presOf" srcId="{A90AA491-0F73-444F-BC37-D61A93821D28}" destId="{7001CF7F-77F8-4C98-83A4-313DDE9C91EE}" srcOrd="1" destOrd="0" presId="urn:microsoft.com/office/officeart/2005/8/layout/bProcess3"/>
    <dgm:cxn modelId="{B14FFEFC-01C5-4B03-9577-10BC7AD66B53}" type="presParOf" srcId="{5CB88AF0-CBC3-4DBB-A6C8-11EA532E648F}" destId="{8A32FACE-710B-4798-8E97-87C88458487C}" srcOrd="0" destOrd="0" presId="urn:microsoft.com/office/officeart/2005/8/layout/bProcess3"/>
    <dgm:cxn modelId="{96D01985-5930-4A46-8B35-0FC08F52A210}" type="presParOf" srcId="{5CB88AF0-CBC3-4DBB-A6C8-11EA532E648F}" destId="{07327967-4F0B-49CE-876F-0A81E3126120}" srcOrd="1" destOrd="0" presId="urn:microsoft.com/office/officeart/2005/8/layout/bProcess3"/>
    <dgm:cxn modelId="{9C196A79-5AC6-45B7-BA34-73ECEAB440D8}" type="presParOf" srcId="{07327967-4F0B-49CE-876F-0A81E3126120}" destId="{BC405F08-C1B9-478E-9989-A15E9D11A0EB}" srcOrd="0" destOrd="0" presId="urn:microsoft.com/office/officeart/2005/8/layout/bProcess3"/>
    <dgm:cxn modelId="{E54E088E-2DD0-4498-B17E-287C763AEEB6}" type="presParOf" srcId="{5CB88AF0-CBC3-4DBB-A6C8-11EA532E648F}" destId="{98EAE434-781B-4B80-92F0-0EFD095CF7E0}" srcOrd="2" destOrd="0" presId="urn:microsoft.com/office/officeart/2005/8/layout/bProcess3"/>
    <dgm:cxn modelId="{D52D0B32-174C-44E9-BC07-3C6784D63589}" type="presParOf" srcId="{5CB88AF0-CBC3-4DBB-A6C8-11EA532E648F}" destId="{84F730FF-A36E-4333-9CDC-BD8F4FE893FE}" srcOrd="3" destOrd="0" presId="urn:microsoft.com/office/officeart/2005/8/layout/bProcess3"/>
    <dgm:cxn modelId="{D2FB4156-843C-495C-AACC-4D13E949287E}" type="presParOf" srcId="{84F730FF-A36E-4333-9CDC-BD8F4FE893FE}" destId="{4F9F87BE-B386-448E-ADF5-5FE9F343075F}" srcOrd="0" destOrd="0" presId="urn:microsoft.com/office/officeart/2005/8/layout/bProcess3"/>
    <dgm:cxn modelId="{6BA98330-9B51-42E7-832E-6EA180A6873D}" type="presParOf" srcId="{5CB88AF0-CBC3-4DBB-A6C8-11EA532E648F}" destId="{C559F922-0A56-4935-A1E9-B0533ABFB6D3}" srcOrd="4" destOrd="0" presId="urn:microsoft.com/office/officeart/2005/8/layout/bProcess3"/>
    <dgm:cxn modelId="{864E627E-3ED6-493E-8A20-1BC1A4B83004}" type="presParOf" srcId="{5CB88AF0-CBC3-4DBB-A6C8-11EA532E648F}" destId="{7E15164D-8D01-4FD2-B997-06FFCAEB45A2}" srcOrd="5" destOrd="0" presId="urn:microsoft.com/office/officeart/2005/8/layout/bProcess3"/>
    <dgm:cxn modelId="{9677931F-9AEE-4930-AD93-08C91B472E76}" type="presParOf" srcId="{7E15164D-8D01-4FD2-B997-06FFCAEB45A2}" destId="{2636D12F-5770-469D-BF17-B416555E6312}" srcOrd="0" destOrd="0" presId="urn:microsoft.com/office/officeart/2005/8/layout/bProcess3"/>
    <dgm:cxn modelId="{0EFF7A78-62CE-4BD3-BA73-741AE9E91F22}" type="presParOf" srcId="{5CB88AF0-CBC3-4DBB-A6C8-11EA532E648F}" destId="{14AAAE00-1AAA-4C74-A6B6-F0A58139A1EF}" srcOrd="6" destOrd="0" presId="urn:microsoft.com/office/officeart/2005/8/layout/bProcess3"/>
    <dgm:cxn modelId="{3AC973F9-A2A6-4D57-8BC9-06095905F2AB}" type="presParOf" srcId="{5CB88AF0-CBC3-4DBB-A6C8-11EA532E648F}" destId="{09B64B3B-979F-4A77-915D-BE3663CD63D4}" srcOrd="7" destOrd="0" presId="urn:microsoft.com/office/officeart/2005/8/layout/bProcess3"/>
    <dgm:cxn modelId="{863F26E6-282A-4BCC-AA52-89AB59FCA18A}" type="presParOf" srcId="{09B64B3B-979F-4A77-915D-BE3663CD63D4}" destId="{7001CF7F-77F8-4C98-83A4-313DDE9C91EE}" srcOrd="0" destOrd="0" presId="urn:microsoft.com/office/officeart/2005/8/layout/bProcess3"/>
    <dgm:cxn modelId="{8BB32888-1A40-441C-9790-6378F0E681F9}" type="presParOf" srcId="{5CB88AF0-CBC3-4DBB-A6C8-11EA532E648F}" destId="{B55307FB-A419-4FF1-8BDA-8107F69C52A4}" srcOrd="8" destOrd="0" presId="urn:microsoft.com/office/officeart/2005/8/layout/bProcess3"/>
    <dgm:cxn modelId="{A9800914-1DB4-4381-8B28-64D9EC6BA7E4}" type="presParOf" srcId="{5CB88AF0-CBC3-4DBB-A6C8-11EA532E648F}" destId="{FA04AC8C-3609-430B-862A-39B995C208A9}" srcOrd="9" destOrd="0" presId="urn:microsoft.com/office/officeart/2005/8/layout/bProcess3"/>
    <dgm:cxn modelId="{33DC7648-BA04-4185-A6FB-2EBC9FD917F1}" type="presParOf" srcId="{FA04AC8C-3609-430B-862A-39B995C208A9}" destId="{526E338C-7DE6-4154-821E-B813AC2F87D4}" srcOrd="0" destOrd="0" presId="urn:microsoft.com/office/officeart/2005/8/layout/bProcess3"/>
    <dgm:cxn modelId="{9D1AF847-715B-41B4-A929-71B99D97B57F}" type="presParOf" srcId="{5CB88AF0-CBC3-4DBB-A6C8-11EA532E648F}" destId="{4319F0D3-AF39-47AE-9FA3-9F5711E4F398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27967-4F0B-49CE-876F-0A81E3126120}">
      <dsp:nvSpPr>
        <dsp:cNvPr id="0" name=""/>
        <dsp:cNvSpPr/>
      </dsp:nvSpPr>
      <dsp:spPr>
        <a:xfrm>
          <a:off x="2166826" y="1050812"/>
          <a:ext cx="466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862" y="45720"/>
              </a:lnTo>
            </a:path>
          </a:pathLst>
        </a:custGeom>
        <a:noFill/>
        <a:ln w="6350" cap="flat" cmpd="sng" algn="ctr">
          <a:solidFill>
            <a:srgbClr val="34A246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2387821" y="1094045"/>
        <a:ext cx="24873" cy="4974"/>
      </dsp:txXfrm>
    </dsp:sp>
    <dsp:sp modelId="{8A32FACE-710B-4798-8E97-87C88458487C}">
      <dsp:nvSpPr>
        <dsp:cNvPr id="0" name=""/>
        <dsp:cNvSpPr/>
      </dsp:nvSpPr>
      <dsp:spPr>
        <a:xfrm>
          <a:off x="5745" y="447668"/>
          <a:ext cx="2162881" cy="1297728"/>
        </a:xfrm>
        <a:prstGeom prst="rect">
          <a:avLst/>
        </a:prstGeom>
        <a:solidFill>
          <a:srgbClr val="1E5C28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블로그 글 평균 </a:t>
          </a:r>
          <a:r>
            <a:rPr lang="en-US" altLang="ko-KR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100~150</a:t>
          </a: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개 </a:t>
          </a:r>
          <a:r>
            <a:rPr lang="ko-KR" altLang="en-US" sz="1900" kern="1200" dirty="0" err="1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크롤링</a:t>
          </a:r>
          <a:endParaRPr lang="ko-KR" altLang="en-US" sz="1900" kern="1200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5745" y="447668"/>
        <a:ext cx="2162881" cy="1297728"/>
      </dsp:txXfrm>
    </dsp:sp>
    <dsp:sp modelId="{84F730FF-A36E-4333-9CDC-BD8F4FE893FE}">
      <dsp:nvSpPr>
        <dsp:cNvPr id="0" name=""/>
        <dsp:cNvSpPr/>
      </dsp:nvSpPr>
      <dsp:spPr>
        <a:xfrm>
          <a:off x="4827170" y="1050812"/>
          <a:ext cx="466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862" y="45720"/>
              </a:lnTo>
            </a:path>
          </a:pathLst>
        </a:custGeom>
        <a:noFill/>
        <a:ln w="6350" cap="flat" cmpd="sng" algn="ctr">
          <a:solidFill>
            <a:srgbClr val="34A246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5048165" y="1094045"/>
        <a:ext cx="24873" cy="4974"/>
      </dsp:txXfrm>
    </dsp:sp>
    <dsp:sp modelId="{98EAE434-781B-4B80-92F0-0EFD095CF7E0}">
      <dsp:nvSpPr>
        <dsp:cNvPr id="0" name=""/>
        <dsp:cNvSpPr/>
      </dsp:nvSpPr>
      <dsp:spPr>
        <a:xfrm>
          <a:off x="2666089" y="447668"/>
          <a:ext cx="2162881" cy="1297728"/>
        </a:xfrm>
        <a:prstGeom prst="rect">
          <a:avLst/>
        </a:prstGeom>
        <a:solidFill>
          <a:srgbClr val="1E5C28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전처리</a:t>
          </a:r>
          <a:endParaRPr lang="ko-KR" altLang="en-US" sz="1900" kern="1200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2666089" y="447668"/>
        <a:ext cx="2162881" cy="1297728"/>
      </dsp:txXfrm>
    </dsp:sp>
    <dsp:sp modelId="{7E15164D-8D01-4FD2-B997-06FFCAEB45A2}">
      <dsp:nvSpPr>
        <dsp:cNvPr id="0" name=""/>
        <dsp:cNvSpPr/>
      </dsp:nvSpPr>
      <dsp:spPr>
        <a:xfrm>
          <a:off x="1087186" y="1743597"/>
          <a:ext cx="5320687" cy="466862"/>
        </a:xfrm>
        <a:custGeom>
          <a:avLst/>
          <a:gdLst/>
          <a:ahLst/>
          <a:cxnLst/>
          <a:rect l="0" t="0" r="0" b="0"/>
          <a:pathLst>
            <a:path>
              <a:moveTo>
                <a:pt x="5320687" y="0"/>
              </a:moveTo>
              <a:lnTo>
                <a:pt x="5320687" y="250531"/>
              </a:lnTo>
              <a:lnTo>
                <a:pt x="0" y="250531"/>
              </a:lnTo>
              <a:lnTo>
                <a:pt x="0" y="466862"/>
              </a:lnTo>
            </a:path>
          </a:pathLst>
        </a:custGeom>
        <a:noFill/>
        <a:ln w="6350" cap="flat" cmpd="sng" algn="ctr">
          <a:solidFill>
            <a:srgbClr val="34A246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3613932" y="1974541"/>
        <a:ext cx="267194" cy="4974"/>
      </dsp:txXfrm>
    </dsp:sp>
    <dsp:sp modelId="{C559F922-0A56-4935-A1E9-B0533ABFB6D3}">
      <dsp:nvSpPr>
        <dsp:cNvPr id="0" name=""/>
        <dsp:cNvSpPr/>
      </dsp:nvSpPr>
      <dsp:spPr>
        <a:xfrm>
          <a:off x="5326433" y="447668"/>
          <a:ext cx="2162881" cy="1297728"/>
        </a:xfrm>
        <a:prstGeom prst="rect">
          <a:avLst/>
        </a:prstGeom>
        <a:solidFill>
          <a:srgbClr val="1E5C28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주제가 다른 문서 </a:t>
          </a:r>
          <a:r>
            <a:rPr lang="en-US" altLang="ko-KR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100~150</a:t>
          </a: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개</a:t>
          </a:r>
          <a:endParaRPr lang="ko-KR" altLang="en-US" sz="1900" kern="1200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5326433" y="447668"/>
        <a:ext cx="2162881" cy="1297728"/>
      </dsp:txXfrm>
    </dsp:sp>
    <dsp:sp modelId="{09B64B3B-979F-4A77-915D-BE3663CD63D4}">
      <dsp:nvSpPr>
        <dsp:cNvPr id="0" name=""/>
        <dsp:cNvSpPr/>
      </dsp:nvSpPr>
      <dsp:spPr>
        <a:xfrm>
          <a:off x="2166826" y="2846004"/>
          <a:ext cx="466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862" y="45720"/>
              </a:lnTo>
            </a:path>
          </a:pathLst>
        </a:custGeom>
        <a:noFill/>
        <a:ln w="6350" cap="flat" cmpd="sng" algn="ctr">
          <a:solidFill>
            <a:srgbClr val="34A246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2387821" y="2889236"/>
        <a:ext cx="24873" cy="4974"/>
      </dsp:txXfrm>
    </dsp:sp>
    <dsp:sp modelId="{14AAAE00-1AAA-4C74-A6B6-F0A58139A1EF}">
      <dsp:nvSpPr>
        <dsp:cNvPr id="0" name=""/>
        <dsp:cNvSpPr/>
      </dsp:nvSpPr>
      <dsp:spPr>
        <a:xfrm>
          <a:off x="5745" y="2242859"/>
          <a:ext cx="2162881" cy="1297728"/>
        </a:xfrm>
        <a:prstGeom prst="rect">
          <a:avLst/>
        </a:prstGeom>
        <a:solidFill>
          <a:srgbClr val="1E5C28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TF-IDF</a:t>
          </a: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를 통해 가중치 확인</a:t>
          </a:r>
          <a:endParaRPr lang="ko-KR" altLang="en-US" sz="1900" kern="1200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5745" y="2242859"/>
        <a:ext cx="2162881" cy="1297728"/>
      </dsp:txXfrm>
    </dsp:sp>
    <dsp:sp modelId="{FA04AC8C-3609-430B-862A-39B995C208A9}">
      <dsp:nvSpPr>
        <dsp:cNvPr id="0" name=""/>
        <dsp:cNvSpPr/>
      </dsp:nvSpPr>
      <dsp:spPr>
        <a:xfrm>
          <a:off x="4827170" y="2846004"/>
          <a:ext cx="466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6862" y="45720"/>
              </a:lnTo>
            </a:path>
          </a:pathLst>
        </a:custGeom>
        <a:noFill/>
        <a:ln w="6350" cap="flat" cmpd="sng" algn="ctr">
          <a:solidFill>
            <a:srgbClr val="34A246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5048165" y="2889236"/>
        <a:ext cx="24873" cy="4974"/>
      </dsp:txXfrm>
    </dsp:sp>
    <dsp:sp modelId="{B55307FB-A419-4FF1-8BDA-8107F69C52A4}">
      <dsp:nvSpPr>
        <dsp:cNvPr id="0" name=""/>
        <dsp:cNvSpPr/>
      </dsp:nvSpPr>
      <dsp:spPr>
        <a:xfrm>
          <a:off x="2666089" y="2242859"/>
          <a:ext cx="2162881" cy="1297728"/>
        </a:xfrm>
        <a:prstGeom prst="rect">
          <a:avLst/>
        </a:prstGeom>
        <a:solidFill>
          <a:srgbClr val="1E5C28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각 문서 가중치 </a:t>
          </a:r>
          <a:r>
            <a:rPr lang="en-US" altLang="ko-KR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 </a:t>
          </a: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순  </a:t>
          </a:r>
          <a:r>
            <a:rPr lang="en-US" altLang="ko-KR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10</a:t>
          </a: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개 취합</a:t>
          </a:r>
          <a:endParaRPr lang="ko-KR" altLang="en-US" sz="1900" kern="1200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2666089" y="2242859"/>
        <a:ext cx="2162881" cy="1297728"/>
      </dsp:txXfrm>
    </dsp:sp>
    <dsp:sp modelId="{4319F0D3-AF39-47AE-9FA3-9F5711E4F398}">
      <dsp:nvSpPr>
        <dsp:cNvPr id="0" name=""/>
        <dsp:cNvSpPr/>
      </dsp:nvSpPr>
      <dsp:spPr>
        <a:xfrm>
          <a:off x="5326433" y="2242859"/>
          <a:ext cx="2162881" cy="1297728"/>
        </a:xfrm>
        <a:prstGeom prst="rect">
          <a:avLst/>
        </a:prstGeom>
        <a:solidFill>
          <a:srgbClr val="1E5C28"/>
        </a:soli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취합된 결과 </a:t>
          </a:r>
          <a:r>
            <a:rPr lang="ko-KR" altLang="en-US" sz="1900" kern="1200" dirty="0" err="1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불용어</a:t>
          </a: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 </a:t>
          </a:r>
          <a:r>
            <a:rPr lang="en-US" altLang="ko-KR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filtering </a:t>
          </a:r>
          <a:r>
            <a:rPr lang="ko-KR" altLang="en-US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후 </a:t>
          </a:r>
          <a:r>
            <a:rPr lang="en-US" altLang="ko-KR" sz="1900" kern="1200" dirty="0" smtClean="0">
              <a:latin typeface="AppleSDGothicNeoM00" panose="02000503000000000000" pitchFamily="2" charset="-127"/>
              <a:ea typeface="AppleSDGothicNeoM00" panose="02000503000000000000" pitchFamily="2" charset="-127"/>
            </a:rPr>
            <a:t>count </a:t>
          </a:r>
          <a:endParaRPr lang="ko-KR" altLang="en-US" sz="1900" kern="1200" dirty="0">
            <a:latin typeface="AppleSDGothicNeoM00" panose="02000503000000000000" pitchFamily="2" charset="-127"/>
            <a:ea typeface="AppleSDGothicNeoM00" panose="02000503000000000000" pitchFamily="2" charset="-127"/>
          </a:endParaRPr>
        </a:p>
      </dsp:txBody>
      <dsp:txXfrm>
        <a:off x="5326433" y="2242859"/>
        <a:ext cx="2162881" cy="1297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7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33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1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3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6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55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6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7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6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523CB-F88A-48D6-A8EC-0433EBFF8A11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3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hello-bryan.tistory.com/194" TargetMode="External"/><Relationship Id="rId3" Type="http://schemas.openxmlformats.org/officeDocument/2006/relationships/hyperlink" Target="https://github.com/donghwan2/Crawling-World" TargetMode="External"/><Relationship Id="rId7" Type="http://schemas.openxmlformats.org/officeDocument/2006/relationships/hyperlink" Target="http://blog.naver.com/PostView.nhn?blogId=ahn128&amp;logNo" TargetMode="External"/><Relationship Id="rId12" Type="http://schemas.openxmlformats.org/officeDocument/2006/relationships/hyperlink" Target="https://v4.map.naver.com/" TargetMode="External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nupan.com/" TargetMode="External"/><Relationship Id="rId11" Type="http://schemas.openxmlformats.org/officeDocument/2006/relationships/hyperlink" Target="https://www.myrealtrip.com/" TargetMode="External"/><Relationship Id="rId5" Type="http://schemas.openxmlformats.org/officeDocument/2006/relationships/hyperlink" Target="https://mjs1995.tistory.com/170" TargetMode="External"/><Relationship Id="rId10" Type="http://schemas.openxmlformats.org/officeDocument/2006/relationships/hyperlink" Target="http://www.gisdeveloper.co.kr/?p=2332" TargetMode="External"/><Relationship Id="rId4" Type="http://schemas.openxmlformats.org/officeDocument/2006/relationships/hyperlink" Target="https://www.yanolja.com/" TargetMode="External"/><Relationship Id="rId9" Type="http://schemas.openxmlformats.org/officeDocument/2006/relationships/hyperlink" Target="https://book.coalastudy.com/data-crawling/week-6/stage-3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41067" y="0"/>
            <a:ext cx="5350933" cy="6858000"/>
          </a:xfrm>
          <a:prstGeom prst="rect">
            <a:avLst/>
          </a:prstGeom>
          <a:solidFill>
            <a:srgbClr val="1E5C2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2267" y="5723467"/>
            <a:ext cx="4487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빅데이터 </a:t>
            </a:r>
            <a:r>
              <a:rPr lang="en-US" altLang="ko-KR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UI </a:t>
            </a:r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전문가 양성</a:t>
            </a:r>
            <a:r>
              <a:rPr lang="en-US" altLang="ko-KR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파이썬</a:t>
            </a:r>
            <a:r>
              <a:rPr lang="en-US" altLang="ko-KR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R)</a:t>
            </a: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김광수</a:t>
            </a:r>
            <a:r>
              <a:rPr lang="en-US" altLang="ko-KR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박광염</a:t>
            </a:r>
            <a:r>
              <a:rPr lang="en-US" altLang="ko-KR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박설아</a:t>
            </a:r>
            <a:r>
              <a:rPr lang="en-US" altLang="ko-KR" sz="20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탁나은</a:t>
            </a:r>
            <a:endParaRPr lang="en-US" altLang="ko-KR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83867" y="846667"/>
            <a:ext cx="5452532" cy="22352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22495" y="1107408"/>
            <a:ext cx="4639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국내 여행지 추천 </a:t>
            </a:r>
            <a:endParaRPr lang="en-US" altLang="ko-KR" sz="3600" dirty="0" smtClean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알고리즘 구축을 위한</a:t>
            </a:r>
            <a:endParaRPr lang="en-US" altLang="ko-KR" sz="3600" dirty="0" smtClean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빅데이터 분석</a:t>
            </a:r>
            <a:endParaRPr lang="ko-KR" altLang="en-US" sz="36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20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 관리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56" y="650220"/>
            <a:ext cx="8360689" cy="61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6" y="435428"/>
            <a:ext cx="11103428" cy="59798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2" y="-3629"/>
            <a:ext cx="12192001" cy="6858000"/>
          </a:xfrm>
          <a:prstGeom prst="rect">
            <a:avLst/>
          </a:prstGeom>
          <a:solidFill>
            <a:srgbClr val="1E5C2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H00" panose="02000503000000000000" pitchFamily="2" charset="-127"/>
              <a:ea typeface="AppleSDGothicNeoH00" panose="02000503000000000000" pitchFamily="2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07204" y="2419531"/>
            <a:ext cx="3577590" cy="2011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H00" panose="02000503000000000000" pitchFamily="2" charset="-127"/>
                <a:ea typeface="AppleSDGothicNeoH00" panose="02000503000000000000" pitchFamily="2" charset="-127"/>
                <a:cs typeface="+mn-cs"/>
              </a:rPr>
              <a:t>전국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H00" panose="02000503000000000000" pitchFamily="2" charset="-127"/>
              <a:ea typeface="AppleSDGothicNeoH00" panose="020005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06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0524"/>
            <a:ext cx="10464800" cy="56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44" y="2219198"/>
            <a:ext cx="7105965" cy="41418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7" y="2889776"/>
            <a:ext cx="3486637" cy="2800741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646744" y="1883195"/>
            <a:ext cx="1385601" cy="672005"/>
          </a:xfrm>
          <a:prstGeom prst="roundRect">
            <a:avLst/>
          </a:prstGeom>
          <a:noFill/>
          <a:ln>
            <a:solidFill>
              <a:srgbClr val="34A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Dataset</a:t>
            </a:r>
            <a:endParaRPr lang="ko-KR" altLang="en-US" dirty="0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9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46742" y="1441163"/>
            <a:ext cx="1385601" cy="672005"/>
          </a:xfrm>
          <a:prstGeom prst="roundRect">
            <a:avLst/>
          </a:prstGeom>
          <a:noFill/>
          <a:ln>
            <a:solidFill>
              <a:srgbClr val="34A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Dataset</a:t>
            </a:r>
            <a:endParaRPr lang="ko-KR" altLang="en-US" dirty="0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54" y="2564291"/>
            <a:ext cx="5864263" cy="31841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1" y="2789335"/>
            <a:ext cx="3343742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41" y="2263215"/>
            <a:ext cx="6310493" cy="378629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646742" y="1441163"/>
            <a:ext cx="1385601" cy="672005"/>
          </a:xfrm>
          <a:prstGeom prst="roundRect">
            <a:avLst/>
          </a:prstGeom>
          <a:noFill/>
          <a:ln>
            <a:solidFill>
              <a:srgbClr val="34A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Dataset</a:t>
            </a:r>
            <a:endParaRPr lang="ko-KR" altLang="en-US" dirty="0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18" y="2431641"/>
            <a:ext cx="3381847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5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지역별 방문자수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DE41ADFF-2012-4CCA-9C1F-0767B581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09" y="1202876"/>
            <a:ext cx="5230282" cy="366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5F33718A-6097-4385-91BA-D27B88B71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49" y="1202876"/>
            <a:ext cx="5369436" cy="366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275779" y="5187036"/>
            <a:ext cx="3899139" cy="1190445"/>
          </a:xfrm>
          <a:prstGeom prst="roundRect">
            <a:avLst/>
          </a:prstGeom>
          <a:noFill/>
          <a:ln>
            <a:solidFill>
              <a:srgbClr val="34A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총 방문객</a:t>
            </a:r>
            <a:r>
              <a:rPr lang="en-US" altLang="ko-KR" dirty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: 2,955,354,005 </a:t>
            </a:r>
            <a:r>
              <a:rPr lang="ko-KR" altLang="en-US" dirty="0" smtClean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명</a:t>
            </a:r>
            <a:endParaRPr lang="en-US" altLang="ko-KR" dirty="0">
              <a:solidFill>
                <a:srgbClr val="1E5C28"/>
              </a:solidFill>
              <a:latin typeface="AppleSDGothicNeoB00" panose="020B0600000101010101" charset="-127"/>
              <a:ea typeface="AppleSDGothicNeoB00" panose="020B0600000101010101" charset="-127"/>
            </a:endParaRPr>
          </a:p>
          <a:p>
            <a:pPr algn="ctr"/>
            <a:r>
              <a:rPr lang="ko-KR" altLang="en-US" dirty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내국인 </a:t>
            </a:r>
            <a:r>
              <a:rPr lang="en-US" altLang="ko-KR" dirty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: 2,948,191,356</a:t>
            </a:r>
            <a:r>
              <a:rPr lang="ko-KR" altLang="en-US" dirty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명</a:t>
            </a:r>
            <a:endParaRPr lang="en-US" altLang="ko-KR" dirty="0">
              <a:solidFill>
                <a:srgbClr val="1E5C28"/>
              </a:solidFill>
              <a:latin typeface="AppleSDGothicNeoB00" panose="020B0600000101010101" charset="-127"/>
              <a:ea typeface="AppleSDGothicNeoB00" panose="020B0600000101010101" charset="-127"/>
            </a:endParaRPr>
          </a:p>
          <a:p>
            <a:pPr algn="ctr"/>
            <a:r>
              <a:rPr lang="ko-KR" altLang="en-US" dirty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외국인</a:t>
            </a:r>
            <a:r>
              <a:rPr lang="en-US" altLang="ko-KR" dirty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: 7,162,649</a:t>
            </a:r>
            <a:r>
              <a:rPr lang="ko-KR" altLang="en-US" dirty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명</a:t>
            </a:r>
            <a:endParaRPr lang="en-US" altLang="ko-KR" dirty="0">
              <a:solidFill>
                <a:srgbClr val="1E5C28"/>
              </a:solidFill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30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여행지 선정 이유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7F1CAE-FEC5-4A8D-B003-14A6F473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30777"/>
            <a:ext cx="6335000" cy="42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C1938BE-D3B3-4A5E-A59D-CC64AA7B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88" y="1952045"/>
            <a:ext cx="444873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여행지 별 활동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D5ED1A9-F2BC-4D28-863E-6CE9239C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892" y="2103398"/>
            <a:ext cx="4183479" cy="35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6C06EA8-C3AE-4CD1-BD89-6ED83718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" y="1884603"/>
            <a:ext cx="6538090" cy="40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7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3A63BD-AFEB-474B-B0B4-06DC7800987C}"/>
              </a:ext>
            </a:extLst>
          </p:cNvPr>
          <p:cNvSpPr txBox="1"/>
          <p:nvPr/>
        </p:nvSpPr>
        <p:spPr>
          <a:xfrm>
            <a:off x="9160334" y="2299436"/>
            <a:ext cx="2411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단위는 </a:t>
            </a:r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십억원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총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44,182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- 10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1,557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- 20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7,828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- 30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8,752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- 40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8,862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- 50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9,482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- 60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4,901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- 70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2,802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나이별 가장 많이 지출한 여행지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- 10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 60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강원도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- 70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경기도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지역별 여행경비 사용금액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4F85A84-9DC2-4A50-A7E0-5579798A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58" y="1389415"/>
            <a:ext cx="7536514" cy="45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8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1" r="47971"/>
          <a:stretch/>
        </p:blipFill>
        <p:spPr>
          <a:xfrm>
            <a:off x="0" y="-50800"/>
            <a:ext cx="5350933" cy="69088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5350933" cy="6858000"/>
          </a:xfrm>
          <a:prstGeom prst="rect">
            <a:avLst/>
          </a:prstGeom>
          <a:solidFill>
            <a:srgbClr val="1E5C2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4130" y="1727198"/>
            <a:ext cx="1862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5130" y="1016000"/>
            <a:ext cx="3640669" cy="48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492240" y="1226819"/>
            <a:ext cx="886460" cy="4353561"/>
            <a:chOff x="5897880" y="1087118"/>
            <a:chExt cx="640080" cy="43535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5897880" y="1087118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97880" y="4800600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897880" y="2015488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97880" y="2943858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897880" y="3872228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132320" y="1226818"/>
            <a:ext cx="4237028" cy="4353562"/>
            <a:chOff x="5897880" y="1087118"/>
            <a:chExt cx="640080" cy="4353562"/>
          </a:xfrm>
        </p:grpSpPr>
        <p:sp>
          <p:nvSpPr>
            <p:cNvPr id="13" name="직사각형 12"/>
            <p:cNvSpPr/>
            <p:nvPr/>
          </p:nvSpPr>
          <p:spPr>
            <a:xfrm>
              <a:off x="5897880" y="1087118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주제 및 목적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97880" y="48006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mtClean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결론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97880" y="2015488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mtClean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연구방법 및 과정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97880" y="2943858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분석 및 시각화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97880" y="3872229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연관 분석 </a:t>
              </a:r>
              <a:r>
                <a:rPr lang="en-US" altLang="ko-KR" sz="2800" dirty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/ TF-IDF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779038CD-5015-49D8-92F0-5323EC93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050" y="1668863"/>
            <a:ext cx="3967281" cy="366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3918361" y="5815469"/>
            <a:ext cx="4345744" cy="537172"/>
          </a:xfrm>
          <a:prstGeom prst="roundRect">
            <a:avLst/>
          </a:prstGeom>
          <a:noFill/>
          <a:ln>
            <a:solidFill>
              <a:srgbClr val="34A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소비금액</a:t>
            </a:r>
            <a:r>
              <a:rPr lang="ko-KR" altLang="en-US" dirty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 평균 </a:t>
            </a:r>
            <a:r>
              <a:rPr lang="en-US" altLang="ko-KR" dirty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: </a:t>
            </a:r>
            <a:r>
              <a:rPr lang="ko-KR" altLang="en-US" dirty="0" smtClean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약 </a:t>
            </a:r>
            <a:r>
              <a:rPr lang="en-US" altLang="ko-KR" dirty="0" smtClean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132,000</a:t>
            </a:r>
            <a:r>
              <a:rPr lang="ko-KR" altLang="en-US" dirty="0" smtClean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원</a:t>
            </a:r>
            <a:r>
              <a:rPr lang="en-US" altLang="ko-KR" dirty="0" smtClean="0">
                <a:solidFill>
                  <a:srgbClr val="1E5C28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 </a:t>
            </a:r>
            <a:endParaRPr lang="ko-KR" altLang="en-US" dirty="0">
              <a:solidFill>
                <a:srgbClr val="1E5C28"/>
              </a:solidFill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지역별 여행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회 평균 소비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33668" y="1352167"/>
            <a:ext cx="6539237" cy="4298528"/>
            <a:chOff x="498768" y="1455385"/>
            <a:chExt cx="6539237" cy="429852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69C9F3C5-A1AE-4E8A-85EF-C9C162D7B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768" y="1455385"/>
              <a:ext cx="6463130" cy="4298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E2F014-17A8-4F8A-A4B0-D956378E364B}"/>
                </a:ext>
              </a:extLst>
            </p:cNvPr>
            <p:cNvSpPr txBox="1"/>
            <p:nvPr/>
          </p:nvSpPr>
          <p:spPr>
            <a:xfrm>
              <a:off x="5144461" y="1931770"/>
              <a:ext cx="1893544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지역        소비액</a:t>
              </a:r>
              <a:r>
                <a:rPr lang="en-US" altLang="ko-KR" sz="1100" b="1" dirty="0"/>
                <a:t>(</a:t>
              </a:r>
              <a:r>
                <a:rPr lang="ko-KR" altLang="en-US" sz="1100" b="1" dirty="0"/>
                <a:t>천원</a:t>
              </a:r>
              <a:r>
                <a:rPr lang="en-US" altLang="ko-KR" sz="1100" b="1" dirty="0"/>
                <a:t>)   </a:t>
              </a:r>
            </a:p>
            <a:p>
              <a:r>
                <a:rPr lang="ko-KR" altLang="en-US" sz="1100" b="1" dirty="0"/>
                <a:t>제주	</a:t>
              </a:r>
              <a:r>
                <a:rPr lang="en-US" altLang="ko-KR" sz="1100" b="1" dirty="0"/>
                <a:t>447.74</a:t>
              </a:r>
            </a:p>
            <a:p>
              <a:r>
                <a:rPr lang="ko-KR" altLang="en-US" sz="1100" b="1" dirty="0"/>
                <a:t>부산	</a:t>
              </a:r>
              <a:r>
                <a:rPr lang="en-US" altLang="ko-KR" sz="1100" b="1" dirty="0"/>
                <a:t>168.35</a:t>
              </a:r>
            </a:p>
            <a:p>
              <a:r>
                <a:rPr lang="ko-KR" altLang="en-US" sz="1100" b="1" dirty="0"/>
                <a:t>강원	</a:t>
              </a:r>
              <a:r>
                <a:rPr lang="en-US" altLang="ko-KR" sz="1100" b="1" dirty="0"/>
                <a:t>157.4</a:t>
              </a:r>
            </a:p>
            <a:p>
              <a:r>
                <a:rPr lang="ko-KR" altLang="en-US" sz="1100" b="1" dirty="0"/>
                <a:t>전남	</a:t>
              </a:r>
              <a:r>
                <a:rPr lang="en-US" altLang="ko-KR" sz="1100" b="1" dirty="0"/>
                <a:t>129.72</a:t>
              </a:r>
            </a:p>
            <a:p>
              <a:r>
                <a:rPr lang="ko-KR" altLang="en-US" sz="1100" b="1" dirty="0"/>
                <a:t>경남	</a:t>
              </a:r>
              <a:r>
                <a:rPr lang="en-US" altLang="ko-KR" sz="1100" b="1" dirty="0"/>
                <a:t>120.96</a:t>
              </a:r>
            </a:p>
            <a:p>
              <a:r>
                <a:rPr lang="ko-KR" altLang="en-US" sz="1100" b="1" dirty="0"/>
                <a:t>경북	</a:t>
              </a:r>
              <a:r>
                <a:rPr lang="en-US" altLang="ko-KR" sz="1100" b="1" dirty="0"/>
                <a:t>116.44</a:t>
              </a:r>
            </a:p>
            <a:p>
              <a:r>
                <a:rPr lang="ko-KR" altLang="en-US" sz="1100" b="1" dirty="0"/>
                <a:t>전북	</a:t>
              </a:r>
              <a:r>
                <a:rPr lang="en-US" altLang="ko-KR" sz="1100" b="1" dirty="0"/>
                <a:t>113.76</a:t>
              </a:r>
            </a:p>
            <a:p>
              <a:r>
                <a:rPr lang="ko-KR" altLang="en-US" sz="1100" b="1" dirty="0"/>
                <a:t>광주	</a:t>
              </a:r>
              <a:r>
                <a:rPr lang="en-US" altLang="ko-KR" sz="1100" b="1" dirty="0"/>
                <a:t>112.54</a:t>
              </a:r>
            </a:p>
            <a:p>
              <a:r>
                <a:rPr lang="ko-KR" altLang="en-US" sz="1100" b="1" dirty="0"/>
                <a:t>충북	</a:t>
              </a:r>
              <a:r>
                <a:rPr lang="en-US" altLang="ko-KR" sz="1100" b="1" dirty="0"/>
                <a:t>109.49</a:t>
              </a:r>
            </a:p>
            <a:p>
              <a:r>
                <a:rPr lang="ko-KR" altLang="en-US" sz="1100" b="1" dirty="0"/>
                <a:t>충남	</a:t>
              </a:r>
              <a:r>
                <a:rPr lang="en-US" altLang="ko-KR" sz="1100" b="1" dirty="0"/>
                <a:t>107.16</a:t>
              </a:r>
            </a:p>
            <a:p>
              <a:r>
                <a:rPr lang="ko-KR" altLang="en-US" sz="1100" b="1" dirty="0"/>
                <a:t>대구	</a:t>
              </a:r>
              <a:r>
                <a:rPr lang="en-US" altLang="ko-KR" sz="1100" b="1" dirty="0"/>
                <a:t>105.52</a:t>
              </a:r>
            </a:p>
            <a:p>
              <a:r>
                <a:rPr lang="ko-KR" altLang="en-US" sz="1100" b="1" dirty="0"/>
                <a:t>울산	</a:t>
              </a:r>
              <a:r>
                <a:rPr lang="en-US" altLang="ko-KR" sz="1100" b="1" dirty="0"/>
                <a:t>103.98</a:t>
              </a:r>
            </a:p>
            <a:p>
              <a:r>
                <a:rPr lang="ko-KR" altLang="en-US" sz="1100" b="1" dirty="0"/>
                <a:t>서울	</a:t>
              </a:r>
              <a:r>
                <a:rPr lang="en-US" altLang="ko-KR" sz="1100" b="1" dirty="0"/>
                <a:t>99.49</a:t>
              </a:r>
            </a:p>
            <a:p>
              <a:r>
                <a:rPr lang="ko-KR" altLang="en-US" sz="1100" b="1" dirty="0"/>
                <a:t>인천	</a:t>
              </a:r>
              <a:r>
                <a:rPr lang="en-US" altLang="ko-KR" sz="1100" b="1" dirty="0"/>
                <a:t>98.29</a:t>
              </a:r>
            </a:p>
            <a:p>
              <a:r>
                <a:rPr lang="ko-KR" altLang="en-US" sz="1100" b="1" dirty="0"/>
                <a:t>대전	</a:t>
              </a:r>
              <a:r>
                <a:rPr lang="en-US" altLang="ko-KR" sz="1100" b="1" dirty="0"/>
                <a:t>95.67</a:t>
              </a:r>
            </a:p>
            <a:p>
              <a:r>
                <a:rPr lang="ko-KR" altLang="en-US" sz="1100" b="1" dirty="0"/>
                <a:t>경기	</a:t>
              </a:r>
              <a:r>
                <a:rPr lang="en-US" altLang="ko-KR" sz="1100" b="1" dirty="0"/>
                <a:t>87.27</a:t>
              </a:r>
            </a:p>
            <a:p>
              <a:r>
                <a:rPr lang="ko-KR" altLang="en-US" sz="1100" b="1" dirty="0"/>
                <a:t>세종	</a:t>
              </a:r>
              <a:r>
                <a:rPr lang="en-US" altLang="ko-KR" sz="1100" b="1" dirty="0"/>
                <a:t>77.37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1490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BC 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카드 소비 금액 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41692" y="6011909"/>
            <a:ext cx="4088920" cy="672005"/>
          </a:xfrm>
          <a:prstGeom prst="roundRect">
            <a:avLst/>
          </a:prstGeom>
          <a:noFill/>
          <a:ln>
            <a:solidFill>
              <a:srgbClr val="34A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총 </a:t>
            </a:r>
            <a:r>
              <a:rPr lang="ko-KR" altLang="en-US" dirty="0" err="1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소비금액</a:t>
            </a:r>
            <a:r>
              <a:rPr lang="ko-KR" altLang="en-US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 21,032,874,873,062</a:t>
            </a:r>
            <a:r>
              <a:rPr lang="ko-KR" altLang="en-US" dirty="0" smtClean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원</a:t>
            </a:r>
            <a:endParaRPr lang="ko-KR" altLang="en-US" dirty="0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4180D77-14EF-47B9-B555-04C5264F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07" y="979779"/>
            <a:ext cx="7247880" cy="48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55956" y="188555"/>
            <a:ext cx="377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BC 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카드 소비 금액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서울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경북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제주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4688093"/>
            <a:ext cx="12192000" cy="1372993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38729" y="5061292"/>
            <a:ext cx="3114541" cy="626593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</a:t>
            </a:r>
            <a:endParaRPr lang="en-US" altLang="ko-KR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목적이 상이하다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28600" y="1585642"/>
            <a:ext cx="11710888" cy="2448312"/>
            <a:chOff x="101106" y="1433242"/>
            <a:chExt cx="11710888" cy="244831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2C0B913A-1993-4D4F-BF21-54DA680AA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4347" y="1433242"/>
              <a:ext cx="3787647" cy="244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CC627EA4-DE67-43E8-9B21-A2367E622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8179" y="1433242"/>
              <a:ext cx="3911766" cy="244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DD314CEC-47B3-40A4-A55D-1E6175865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06" y="1433242"/>
              <a:ext cx="3772888" cy="244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537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488" y="4190382"/>
            <a:ext cx="9960535" cy="25157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77" y="881699"/>
            <a:ext cx="6500158" cy="44784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" y="420035"/>
            <a:ext cx="5141231" cy="42843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관광명소 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한국관광공사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4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206" y="588665"/>
            <a:ext cx="10971428" cy="32706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206" y="3751958"/>
            <a:ext cx="10971428" cy="31060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80177" y="3305307"/>
            <a:ext cx="2528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인터넷 사용자들의 </a:t>
            </a:r>
            <a:endParaRPr lang="en-US" altLang="ko-KR" sz="20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여행지에 대한 관심도를 파악할 수 있다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15" name="이등변 삼각형 14"/>
          <p:cNvSpPr/>
          <p:nvPr/>
        </p:nvSpPr>
        <p:spPr>
          <a:xfrm flipV="1">
            <a:off x="9573640" y="3173440"/>
            <a:ext cx="235807" cy="131867"/>
          </a:xfrm>
          <a:prstGeom prst="triangle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관광명소 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00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513"/>
            <a:ext cx="11261558" cy="60384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4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59" y="1887217"/>
            <a:ext cx="2537441" cy="44995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05" y="1887217"/>
            <a:ext cx="2833815" cy="449953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45733" y="896189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folium choropleth</a:t>
            </a:r>
          </a:p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전국 숙박업소 개수 분포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104666" y="896189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folium choropleth</a:t>
            </a:r>
          </a:p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전국 숙박업소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평균가격 분포</a:t>
            </a:r>
          </a:p>
        </p:txBody>
      </p:sp>
    </p:spTree>
    <p:extLst>
      <p:ext uri="{BB962C8B-B14F-4D97-AF65-F5344CB8AC3E}">
        <p14:creationId xmlns:p14="http://schemas.microsoft.com/office/powerpoint/2010/main" val="3933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마이리얼트립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573" y="1549567"/>
            <a:ext cx="13903179" cy="51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1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마이리얼트립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7997" y="1054664"/>
            <a:ext cx="14314517" cy="55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0" y="781231"/>
            <a:ext cx="2227240" cy="2940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64" y="1411198"/>
            <a:ext cx="6309139" cy="59422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1767" y="177967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kumimoji="0" lang="ko-KR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0650" y="205824"/>
            <a:ext cx="891117" cy="6561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5310" y="127000"/>
            <a:ext cx="343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64949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52078" y="127001"/>
            <a:ext cx="8149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네이버 지도 </a:t>
            </a:r>
            <a:r>
              <a:rPr lang="en-US" altLang="ko-KR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 지역별 </a:t>
            </a:r>
            <a:r>
              <a:rPr lang="ko-KR" altLang="en-US" sz="2800" dirty="0" err="1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액티비티</a:t>
            </a:r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장소 수</a:t>
            </a:r>
            <a:r>
              <a:rPr lang="en-US" altLang="ko-KR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endParaRPr lang="en-US" altLang="ko-KR" sz="2800" dirty="0" smtClean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r>
              <a:rPr lang="en-US" altLang="ko-KR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	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	    (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요트 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 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서핑 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 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스킨스쿠버</a:t>
            </a:r>
            <a:r>
              <a:rPr lang="en-US" altLang="ko-KR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12" y="1828799"/>
            <a:ext cx="4267200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01.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주제 및 목적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08" y="905938"/>
            <a:ext cx="5508058" cy="4083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1" y="1175657"/>
            <a:ext cx="5734850" cy="3543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8902" y="5244889"/>
            <a:ext cx="8730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코로나</a:t>
            </a:r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 인해</a:t>
            </a:r>
            <a:r>
              <a:rPr lang="ko-KR" altLang="en-US" sz="2400" dirty="0" smtClean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세계적으로 관광 산업은 하락하고 있다</a:t>
            </a:r>
            <a:r>
              <a:rPr lang="en-US" altLang="ko-KR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algn="ctr"/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전문가들은 코로나가 끝난 이후 </a:t>
            </a:r>
            <a:r>
              <a:rPr lang="ko-KR" altLang="en-US" sz="2400" dirty="0" smtClean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국내관광</a:t>
            </a:r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중심으로 </a:t>
            </a:r>
            <a:endParaRPr lang="en-US" altLang="ko-KR" sz="2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여행이 재개될 것으로 보고 있다</a:t>
            </a:r>
            <a:r>
              <a:rPr lang="en-US" altLang="ko-KR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2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3" y="3492560"/>
            <a:ext cx="2658280" cy="25873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01" y="875264"/>
            <a:ext cx="5736035" cy="59827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60" y="807783"/>
            <a:ext cx="6032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전국 카트</a:t>
            </a:r>
            <a:r>
              <a:rPr lang="en-US" altLang="ko-KR" sz="2000" b="1" dirty="0" smtClean="0"/>
              <a:t>/</a:t>
            </a:r>
            <a:r>
              <a:rPr lang="ko-KR" altLang="en-US" sz="2000" b="1" dirty="0" err="1" smtClean="0"/>
              <a:t>루지</a:t>
            </a:r>
            <a:r>
              <a:rPr lang="ko-KR" altLang="en-US" sz="2000" b="1" dirty="0" smtClean="0"/>
              <a:t> 활동 장소 </a:t>
            </a:r>
            <a:r>
              <a:rPr lang="en-US" altLang="ko-KR" sz="2000" b="1" dirty="0" smtClean="0"/>
              <a:t>top5 </a:t>
            </a:r>
            <a:r>
              <a:rPr lang="ko-KR" altLang="en-US" sz="2000" b="1" dirty="0" smtClean="0"/>
              <a:t>지역별 수와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11767" y="177967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kumimoji="0" lang="ko-KR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650" y="205824"/>
            <a:ext cx="891117" cy="6561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5310" y="127000"/>
            <a:ext cx="343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4949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2078" y="127001"/>
            <a:ext cx="85710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네이버 지도 </a:t>
            </a:r>
            <a:r>
              <a:rPr lang="en-US" altLang="ko-KR" sz="26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26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 지역별 </a:t>
            </a:r>
            <a:r>
              <a:rPr lang="ko-KR" altLang="en-US" sz="2600" dirty="0" err="1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액티비티</a:t>
            </a:r>
            <a:r>
              <a:rPr lang="ko-KR" altLang="en-US" sz="26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6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장소</a:t>
            </a:r>
            <a:r>
              <a:rPr lang="en-US" altLang="ko-KR" sz="26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(</a:t>
            </a:r>
            <a:r>
              <a:rPr lang="ko-KR" altLang="en-US" sz="26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카트</a:t>
            </a:r>
            <a:r>
              <a:rPr lang="en-US" altLang="ko-KR" sz="26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/</a:t>
            </a:r>
            <a:r>
              <a:rPr lang="ko-KR" altLang="en-US" sz="2600" dirty="0" err="1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루지</a:t>
            </a:r>
            <a:r>
              <a:rPr lang="en-US" altLang="ko-KR" sz="26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6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139" y="1443789"/>
            <a:ext cx="4679533" cy="52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8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04" y="1424840"/>
            <a:ext cx="6624334" cy="62913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" y="1346045"/>
            <a:ext cx="2520325" cy="26149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1767" y="177967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kumimoji="0" lang="ko-KR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650" y="205824"/>
            <a:ext cx="891117" cy="6561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5310" y="127000"/>
            <a:ext cx="343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4949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2078" y="127001"/>
            <a:ext cx="843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네이버 지도 </a:t>
            </a:r>
            <a:r>
              <a:rPr lang="en-US" altLang="ko-KR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 지역별 </a:t>
            </a:r>
            <a:r>
              <a:rPr lang="ko-KR" altLang="en-US" sz="2800" dirty="0" err="1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액티비티</a:t>
            </a:r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장소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(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승마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5434" y="727571"/>
            <a:ext cx="5407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전국 승마 활동 장소 </a:t>
            </a:r>
            <a:r>
              <a:rPr lang="en-US" altLang="ko-KR" sz="2000" b="1" dirty="0" smtClean="0"/>
              <a:t>top5 </a:t>
            </a:r>
            <a:r>
              <a:rPr lang="ko-KR" altLang="en-US" sz="2000" b="1" dirty="0" smtClean="0"/>
              <a:t>지역별 수와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38" y="2358189"/>
            <a:ext cx="4130303" cy="4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7" y="3452718"/>
            <a:ext cx="2353751" cy="2736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54" y="943666"/>
            <a:ext cx="6458530" cy="64585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1767" y="177967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kumimoji="0" lang="ko-KR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650" y="205824"/>
            <a:ext cx="891117" cy="6561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5310" y="127000"/>
            <a:ext cx="338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561003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87096" y="176299"/>
            <a:ext cx="8746206" cy="47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네이버 지도 </a:t>
            </a:r>
            <a:r>
              <a:rPr lang="en-US" altLang="ko-KR" sz="24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24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 지역별 </a:t>
            </a:r>
            <a:r>
              <a:rPr lang="ko-KR" altLang="en-US" sz="2400" dirty="0" err="1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액티비티</a:t>
            </a:r>
            <a:r>
              <a:rPr lang="ko-KR" altLang="en-US" sz="24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장소</a:t>
            </a:r>
            <a:r>
              <a:rPr lang="en-US" altLang="ko-KR" sz="24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4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24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패러글라이딩</a:t>
            </a:r>
            <a:r>
              <a:rPr lang="en-US" altLang="ko-KR" sz="24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sz="24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350" y="743611"/>
            <a:ext cx="6433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전국 패러글라이딩 활동 장소 </a:t>
            </a:r>
            <a:r>
              <a:rPr lang="en-US" altLang="ko-KR" sz="2000" b="1" dirty="0" smtClean="0"/>
              <a:t>top5 </a:t>
            </a:r>
            <a:r>
              <a:rPr lang="ko-KR" altLang="en-US" sz="2000" b="1" dirty="0" smtClean="0"/>
              <a:t>지역별 수와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902" y="1716504"/>
            <a:ext cx="4209509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28" y="1325091"/>
            <a:ext cx="7643409" cy="4592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마이리얼트립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35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메뉴판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닷컴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en-US" altLang="ko-KR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45CD564-2084-497D-A913-221B44D0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999" y="1495545"/>
            <a:ext cx="3792079" cy="40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8CCFB2-5508-4C4C-8296-790B592A9B6F}"/>
              </a:ext>
            </a:extLst>
          </p:cNvPr>
          <p:cNvSpPr txBox="1"/>
          <p:nvPr/>
        </p:nvSpPr>
        <p:spPr>
          <a:xfrm>
            <a:off x="6489755" y="2540643"/>
            <a:ext cx="102412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서울  </a:t>
            </a:r>
            <a:r>
              <a:rPr lang="en-US" altLang="ko-KR" sz="1100" b="1" dirty="0"/>
              <a:t>3,789</a:t>
            </a:r>
          </a:p>
          <a:p>
            <a:r>
              <a:rPr lang="ko-KR" altLang="en-US" sz="1100" b="1" dirty="0"/>
              <a:t>경기  </a:t>
            </a:r>
            <a:r>
              <a:rPr lang="en-US" altLang="ko-KR" sz="1100" b="1" dirty="0"/>
              <a:t>1,646</a:t>
            </a:r>
          </a:p>
          <a:p>
            <a:r>
              <a:rPr lang="ko-KR" altLang="en-US" sz="1100" b="1" dirty="0"/>
              <a:t>강원    </a:t>
            </a:r>
            <a:r>
              <a:rPr lang="en-US" altLang="ko-KR" sz="1100" b="1" dirty="0"/>
              <a:t>944</a:t>
            </a:r>
          </a:p>
          <a:p>
            <a:r>
              <a:rPr lang="ko-KR" altLang="en-US" sz="1100" b="1" dirty="0"/>
              <a:t>제주    </a:t>
            </a:r>
            <a:r>
              <a:rPr lang="en-US" altLang="ko-KR" sz="1100" b="1" dirty="0"/>
              <a:t>862</a:t>
            </a:r>
          </a:p>
          <a:p>
            <a:r>
              <a:rPr lang="ko-KR" altLang="en-US" sz="1100" b="1" dirty="0"/>
              <a:t>충남    </a:t>
            </a:r>
            <a:r>
              <a:rPr lang="en-US" altLang="ko-KR" sz="1100" b="1" dirty="0"/>
              <a:t>588</a:t>
            </a:r>
          </a:p>
          <a:p>
            <a:r>
              <a:rPr lang="ko-KR" altLang="en-US" sz="1100" b="1" dirty="0"/>
              <a:t>부산    </a:t>
            </a:r>
            <a:r>
              <a:rPr lang="en-US" altLang="ko-KR" sz="1100" b="1" dirty="0"/>
              <a:t>312</a:t>
            </a:r>
          </a:p>
          <a:p>
            <a:r>
              <a:rPr lang="ko-KR" altLang="en-US" sz="1100" b="1" dirty="0"/>
              <a:t>전북    </a:t>
            </a:r>
            <a:r>
              <a:rPr lang="en-US" altLang="ko-KR" sz="1100" b="1" dirty="0"/>
              <a:t>241</a:t>
            </a:r>
          </a:p>
          <a:p>
            <a:r>
              <a:rPr lang="ko-KR" altLang="en-US" sz="1100" b="1" dirty="0"/>
              <a:t>전남    </a:t>
            </a:r>
            <a:r>
              <a:rPr lang="en-US" altLang="ko-KR" sz="1100" b="1" dirty="0"/>
              <a:t>201</a:t>
            </a:r>
          </a:p>
          <a:p>
            <a:r>
              <a:rPr lang="ko-KR" altLang="en-US" sz="1100" b="1" dirty="0"/>
              <a:t>경남    </a:t>
            </a:r>
            <a:r>
              <a:rPr lang="en-US" altLang="ko-KR" sz="1100" b="1" dirty="0"/>
              <a:t>174</a:t>
            </a:r>
          </a:p>
          <a:p>
            <a:r>
              <a:rPr lang="ko-KR" altLang="en-US" sz="1100" b="1" dirty="0"/>
              <a:t>경북    </a:t>
            </a:r>
            <a:r>
              <a:rPr lang="en-US" altLang="ko-KR" sz="1100" b="1" dirty="0"/>
              <a:t>163</a:t>
            </a:r>
          </a:p>
          <a:p>
            <a:r>
              <a:rPr lang="ko-KR" altLang="en-US" sz="1100" b="1" dirty="0"/>
              <a:t>인천    </a:t>
            </a:r>
            <a:r>
              <a:rPr lang="en-US" altLang="ko-KR" sz="1100" b="1" dirty="0"/>
              <a:t>160</a:t>
            </a:r>
          </a:p>
          <a:p>
            <a:r>
              <a:rPr lang="ko-KR" altLang="en-US" sz="1100" b="1" dirty="0"/>
              <a:t>충북    </a:t>
            </a:r>
            <a:r>
              <a:rPr lang="en-US" altLang="ko-KR" sz="1100" b="1" dirty="0"/>
              <a:t>138</a:t>
            </a:r>
          </a:p>
          <a:p>
            <a:r>
              <a:rPr lang="ko-KR" altLang="en-US" sz="1100" b="1" dirty="0"/>
              <a:t>대구    </a:t>
            </a:r>
            <a:r>
              <a:rPr lang="en-US" altLang="ko-KR" sz="1100" b="1" dirty="0"/>
              <a:t>109</a:t>
            </a:r>
          </a:p>
          <a:p>
            <a:r>
              <a:rPr lang="ko-KR" altLang="en-US" sz="1100" b="1" dirty="0"/>
              <a:t>대전      </a:t>
            </a:r>
            <a:r>
              <a:rPr lang="en-US" altLang="ko-KR" sz="1100" b="1" dirty="0"/>
              <a:t>96</a:t>
            </a:r>
          </a:p>
          <a:p>
            <a:r>
              <a:rPr lang="ko-KR" altLang="en-US" sz="1100" b="1" dirty="0"/>
              <a:t>광주      </a:t>
            </a:r>
            <a:r>
              <a:rPr lang="en-US" altLang="ko-KR" sz="1100" b="1" dirty="0"/>
              <a:t>87</a:t>
            </a:r>
          </a:p>
          <a:p>
            <a:r>
              <a:rPr lang="ko-KR" altLang="en-US" sz="1100" b="1" dirty="0"/>
              <a:t>울산      </a:t>
            </a:r>
            <a:r>
              <a:rPr lang="en-US" altLang="ko-KR" sz="1100" b="1" dirty="0"/>
              <a:t>64</a:t>
            </a:r>
          </a:p>
          <a:p>
            <a:r>
              <a:rPr lang="ko-KR" altLang="en-US" sz="1100" b="1" dirty="0"/>
              <a:t>세종      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291B1C6-E481-4E8F-B75E-2629AD84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2" y="1386107"/>
            <a:ext cx="5101562" cy="42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0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메뉴판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닷컴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en-US" altLang="ko-KR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938D23BF-FEB4-48CA-9380-93D2B87C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12" y="1513416"/>
            <a:ext cx="4760258" cy="397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707869" y="1080577"/>
            <a:ext cx="5576386" cy="4957807"/>
            <a:chOff x="707869" y="1080577"/>
            <a:chExt cx="5576386" cy="4957807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67956A0F-A8A9-4A18-A746-C5AD6C802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69" y="1080577"/>
              <a:ext cx="5576386" cy="4957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9F2786-5478-43FF-A1A1-5461282ABCCE}"/>
                </a:ext>
              </a:extLst>
            </p:cNvPr>
            <p:cNvSpPr txBox="1"/>
            <p:nvPr/>
          </p:nvSpPr>
          <p:spPr>
            <a:xfrm>
              <a:off x="4646819" y="1367943"/>
              <a:ext cx="163743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한식	</a:t>
              </a:r>
              <a:r>
                <a:rPr lang="en-US" altLang="ko-KR" sz="1100" b="1" dirty="0"/>
                <a:t>4,810</a:t>
              </a:r>
            </a:p>
            <a:p>
              <a:r>
                <a:rPr lang="ko-KR" altLang="en-US" sz="1100" b="1" dirty="0"/>
                <a:t>카페</a:t>
              </a:r>
              <a:r>
                <a:rPr lang="en-US" altLang="ko-KR" sz="1100" b="1" dirty="0"/>
                <a:t>/</a:t>
              </a:r>
              <a:r>
                <a:rPr lang="ko-KR" altLang="en-US" sz="1100" b="1" dirty="0"/>
                <a:t>주점      </a:t>
              </a:r>
              <a:r>
                <a:rPr lang="en-US" altLang="ko-KR" sz="1100" b="1" dirty="0"/>
                <a:t>1,639</a:t>
              </a:r>
            </a:p>
            <a:p>
              <a:r>
                <a:rPr lang="ko-KR" altLang="en-US" sz="1100" b="1" dirty="0"/>
                <a:t>양식	  </a:t>
              </a:r>
              <a:r>
                <a:rPr lang="en-US" altLang="ko-KR" sz="1100" b="1" dirty="0"/>
                <a:t>922</a:t>
              </a:r>
            </a:p>
            <a:p>
              <a:r>
                <a:rPr lang="ko-KR" altLang="en-US" sz="1100" b="1" dirty="0"/>
                <a:t>일식	  </a:t>
              </a:r>
              <a:r>
                <a:rPr lang="en-US" altLang="ko-KR" sz="1100" b="1" dirty="0"/>
                <a:t>822</a:t>
              </a:r>
            </a:p>
            <a:p>
              <a:r>
                <a:rPr lang="ko-KR" altLang="en-US" sz="1100" b="1" dirty="0"/>
                <a:t>중식	  </a:t>
              </a:r>
              <a:r>
                <a:rPr lang="en-US" altLang="ko-KR" sz="1100" b="1" dirty="0"/>
                <a:t>392</a:t>
              </a:r>
            </a:p>
            <a:p>
              <a:r>
                <a:rPr lang="ko-KR" altLang="en-US" sz="1100" b="1" dirty="0"/>
                <a:t>기타</a:t>
              </a:r>
              <a:r>
                <a:rPr lang="en-US" altLang="ko-KR" sz="1100" b="1" dirty="0"/>
                <a:t>/</a:t>
              </a:r>
              <a:r>
                <a:rPr lang="ko-KR" altLang="en-US" sz="1100" b="1" dirty="0"/>
                <a:t>세계        </a:t>
              </a:r>
              <a:r>
                <a:rPr lang="en-US" altLang="ko-KR" sz="1100" b="1" dirty="0"/>
                <a:t>340</a:t>
              </a:r>
            </a:p>
            <a:p>
              <a:r>
                <a:rPr lang="ko-KR" altLang="en-US" sz="1100" b="1" dirty="0"/>
                <a:t>분식	  </a:t>
              </a:r>
              <a:r>
                <a:rPr lang="en-US" altLang="ko-KR" sz="1100" b="1" dirty="0"/>
                <a:t>206</a:t>
              </a:r>
            </a:p>
            <a:p>
              <a:r>
                <a:rPr lang="ko-KR" altLang="en-US" sz="1100" b="1" dirty="0"/>
                <a:t>베이커리         </a:t>
              </a:r>
              <a:r>
                <a:rPr lang="en-US" altLang="ko-KR" sz="1100" b="1" dirty="0"/>
                <a:t>203</a:t>
              </a:r>
            </a:p>
            <a:p>
              <a:r>
                <a:rPr lang="ko-KR" altLang="en-US" sz="1100" b="1" dirty="0"/>
                <a:t>패스트푸드      </a:t>
              </a:r>
              <a:r>
                <a:rPr lang="en-US" altLang="ko-KR" sz="1100" b="1" dirty="0"/>
                <a:t>126</a:t>
              </a:r>
            </a:p>
            <a:p>
              <a:r>
                <a:rPr lang="ko-KR" altLang="en-US" sz="1100" b="1" dirty="0"/>
                <a:t>뷔페	  </a:t>
              </a:r>
              <a:r>
                <a:rPr lang="en-US" altLang="ko-KR" sz="1100" b="1" dirty="0"/>
                <a:t>115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9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메뉴판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닷컴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en-US" altLang="ko-KR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CC7F17-12B0-45D5-B09A-15F95344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89" y="2323567"/>
            <a:ext cx="3044611" cy="3927494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381E3A9-F383-4E37-A911-205E991F4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60" y="2323567"/>
            <a:ext cx="2899279" cy="392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F56553C3-FF7E-40B1-B6DA-903999AE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991" y="2517723"/>
            <a:ext cx="3539180" cy="353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70C99C-746F-4F4F-A854-84A490161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2171" y="3456851"/>
            <a:ext cx="876770" cy="16609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CEFDA9-AD0A-40D4-BF16-D571AA7CC8A7}"/>
              </a:ext>
            </a:extLst>
          </p:cNvPr>
          <p:cNvSpPr/>
          <p:nvPr/>
        </p:nvSpPr>
        <p:spPr>
          <a:xfrm>
            <a:off x="701889" y="1179828"/>
            <a:ext cx="2899280" cy="523220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전국 맛집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지도시각화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1A8BEB-345F-4FBA-9362-8408079B2D44}"/>
              </a:ext>
            </a:extLst>
          </p:cNvPr>
          <p:cNvSpPr/>
          <p:nvPr/>
        </p:nvSpPr>
        <p:spPr>
          <a:xfrm>
            <a:off x="4547390" y="1179828"/>
            <a:ext cx="2899280" cy="523220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여행 음식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word cloud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30E4CC-F9AC-4C90-A5BE-D8158414C03F}"/>
              </a:ext>
            </a:extLst>
          </p:cNvPr>
          <p:cNvSpPr/>
          <p:nvPr/>
        </p:nvSpPr>
        <p:spPr>
          <a:xfrm>
            <a:off x="8392891" y="1179828"/>
            <a:ext cx="2899280" cy="523220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여행음식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Network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8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283" y="1134541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 블로그</a:t>
            </a:r>
            <a:endParaRPr lang="en-US" altLang="ko-KR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서울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Word Cloud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6" y="3064933"/>
            <a:ext cx="3964603" cy="287866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56884" y="1134540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 블로그</a:t>
            </a:r>
            <a:endParaRPr lang="en-US" altLang="ko-KR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경북 </a:t>
            </a:r>
            <a:r>
              <a:rPr lang="en-US" altLang="ko-KR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Word Cloud</a:t>
            </a:r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21485" y="1134539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 블로그</a:t>
            </a:r>
            <a:endParaRPr lang="en-US" altLang="ko-KR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제주 </a:t>
            </a:r>
            <a:r>
              <a:rPr lang="en-US" altLang="ko-KR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Word Cloud</a:t>
            </a:r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47" y="2680747"/>
            <a:ext cx="3647038" cy="36470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1" y="2680747"/>
            <a:ext cx="3689665" cy="36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6" y="435429"/>
            <a:ext cx="11103428" cy="597988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1E5C2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H00" panose="02000503000000000000" pitchFamily="2" charset="-127"/>
              <a:ea typeface="AppleSDGothicNeoH00" panose="02000503000000000000" pitchFamily="2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07205" y="2457450"/>
            <a:ext cx="3577590" cy="2011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H00" panose="02000503000000000000" pitchFamily="2" charset="-127"/>
                <a:ea typeface="AppleSDGothicNeoH00" panose="02000503000000000000" pitchFamily="2" charset="-127"/>
                <a:cs typeface="+mn-cs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1974634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73" y="868896"/>
            <a:ext cx="1127752" cy="29741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96" y="3032433"/>
            <a:ext cx="5529407" cy="44235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16" y="3680028"/>
            <a:ext cx="1147057" cy="31283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47" y="485992"/>
            <a:ext cx="5819415" cy="46555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258" y="3520934"/>
            <a:ext cx="1251365" cy="30374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45372" y="5376063"/>
            <a:ext cx="3312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여행객들이 어떤 흥미를 가지고 여행지를 방문하는지 관심도를 알 수 있다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74" y="311961"/>
            <a:ext cx="5378547" cy="43028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2242" y="102080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경복궁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5155" y="3781168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명동 쇼핑 거리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7129" y="122836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서울 타워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flipV="1">
            <a:off x="6904581" y="5244196"/>
            <a:ext cx="235807" cy="131867"/>
          </a:xfrm>
          <a:prstGeom prst="triangle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73677" y="1089864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1500</a:t>
            </a:r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64997" y="1277559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1500</a:t>
            </a:r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03894" y="3840602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1298</a:t>
            </a:r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55956" y="188555"/>
            <a:ext cx="4160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 리뷰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TOP3 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13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01.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주제 및 목적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08" y="905938"/>
            <a:ext cx="5508058" cy="4083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1" y="1175657"/>
            <a:ext cx="5734850" cy="3543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8902" y="5244889"/>
            <a:ext cx="8730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코로나</a:t>
            </a:r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 인해 세계적으로 관광 산업은 하락하고 있다</a:t>
            </a:r>
            <a:r>
              <a:rPr lang="en-US" altLang="ko-KR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algn="ctr"/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전문가들은 코로나가 끝난 이후 </a:t>
            </a:r>
            <a:r>
              <a:rPr lang="ko-KR" altLang="en-US" sz="2400" dirty="0" smtClean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국내관광</a:t>
            </a:r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중심으로 </a:t>
            </a:r>
            <a:endParaRPr lang="en-US" altLang="ko-KR" sz="2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여행이 재개될 것으로 보고 있다</a:t>
            </a:r>
            <a:r>
              <a:rPr lang="en-US" altLang="ko-KR" sz="2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905938"/>
            <a:ext cx="12192000" cy="553928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23793" y="2903570"/>
            <a:ext cx="89606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관광객들에게 알맞은 방식으로 정보를 제공하고 </a:t>
            </a:r>
            <a:endParaRPr lang="en-US" altLang="ko-KR" sz="280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      </a:t>
            </a:r>
            <a:r>
              <a:rPr lang="ko-KR" altLang="en-US" sz="2800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</a:t>
            </a:r>
            <a:r>
              <a:rPr lang="ko-KR" altLang="en-US" sz="28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     함으로써</a:t>
            </a:r>
            <a:endParaRPr lang="en-US" altLang="ko-KR" sz="2800" dirty="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코로나 이후 국내 관광 산업의 발전을 도모할 수 있지 않을까</a:t>
            </a:r>
            <a:r>
              <a:rPr lang="en-US" altLang="ko-KR" sz="28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en-US" altLang="ko-KR" sz="2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2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35824" y="3354311"/>
            <a:ext cx="1129552" cy="451207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여행지</a:t>
            </a:r>
            <a:endParaRPr lang="ko-KR" altLang="en-US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88852" y="3354311"/>
            <a:ext cx="908712" cy="451207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</a:t>
            </a:r>
            <a:endParaRPr lang="ko-KR" altLang="en-US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011680" y="2084832"/>
            <a:ext cx="8211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011680" y="4953741"/>
            <a:ext cx="8211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6" y="650220"/>
            <a:ext cx="10017504" cy="57761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8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042" y="839791"/>
            <a:ext cx="12192000" cy="60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38" y="1755648"/>
            <a:ext cx="12192000" cy="44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5956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5" y="2472265"/>
            <a:ext cx="4433945" cy="32342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45731" y="1188713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folium choropleth</a:t>
            </a:r>
          </a:p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서울 숙박업소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평균가격 분포 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38" y="2472265"/>
            <a:ext cx="4444062" cy="323426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348723" y="1188712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folium choropleth</a:t>
            </a:r>
          </a:p>
          <a:p>
            <a:pPr algn="ctr"/>
            <a:r>
              <a:rPr lang="ko-KR" altLang="en-US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서울 숙박업소 개수 분포 </a:t>
            </a:r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9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60" y="2389358"/>
            <a:ext cx="5344040" cy="39433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1767" y="177967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kumimoji="0" lang="ko-KR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0650" y="205824"/>
            <a:ext cx="891117" cy="6561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5310" y="127000"/>
            <a:ext cx="343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4949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52078" y="127001"/>
            <a:ext cx="843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네이버 뷰 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&lt;</a:t>
            </a:r>
            <a:r>
              <a:rPr lang="ko-KR" altLang="en-US" sz="280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수도권 </a:t>
            </a:r>
            <a:r>
              <a:rPr lang="ko-KR" altLang="en-US" sz="2800" dirty="0" err="1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액티비티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&gt; 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단어 추출 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80" y="1190132"/>
            <a:ext cx="6594136" cy="596852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717537" y="1474915"/>
            <a:ext cx="3394556" cy="555644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Word Count</a:t>
            </a:r>
            <a:r>
              <a:rPr lang="ko-KR" altLang="en-US" b="1" smtClean="0"/>
              <a:t> </a:t>
            </a:r>
            <a:r>
              <a:rPr lang="en-US" altLang="ko-KR" b="1"/>
              <a:t>– </a:t>
            </a:r>
            <a:r>
              <a:rPr lang="ko-KR" altLang="en-US" b="1"/>
              <a:t>최빈단어 </a:t>
            </a:r>
            <a:r>
              <a:rPr lang="en-US" altLang="ko-KR" b="1"/>
              <a:t>Top5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686231" y="1474915"/>
            <a:ext cx="3197249" cy="555644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Word Cloud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59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5956" y="188555"/>
            <a:ext cx="4160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맛집 등록 현황 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B02AAB0-E752-4285-ACC6-3283921E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468" y="1248597"/>
            <a:ext cx="5005208" cy="437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68998" y="942727"/>
            <a:ext cx="5887737" cy="5500652"/>
            <a:chOff x="468998" y="942727"/>
            <a:chExt cx="5887737" cy="5500652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F0ACF187-D33C-4A9E-8B74-AEF8E04FF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98" y="942727"/>
              <a:ext cx="5887737" cy="5500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0D4802-DA4C-4813-8E99-F33F430AA5C6}"/>
                </a:ext>
              </a:extLst>
            </p:cNvPr>
            <p:cNvSpPr txBox="1"/>
            <p:nvPr/>
          </p:nvSpPr>
          <p:spPr>
            <a:xfrm>
              <a:off x="4784951" y="1248597"/>
              <a:ext cx="1571784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한식</a:t>
              </a:r>
              <a:r>
                <a:rPr lang="en-US" altLang="ko-KR" sz="1100" b="1" dirty="0"/>
                <a:t>	1,289</a:t>
              </a:r>
            </a:p>
            <a:p>
              <a:r>
                <a:rPr lang="ko-KR" altLang="en-US" sz="1100" b="1" dirty="0"/>
                <a:t>카페</a:t>
              </a:r>
              <a:r>
                <a:rPr lang="en-US" altLang="ko-KR" sz="1100" b="1" dirty="0"/>
                <a:t>/</a:t>
              </a:r>
              <a:r>
                <a:rPr lang="ko-KR" altLang="en-US" sz="1100" b="1" dirty="0"/>
                <a:t>주점        </a:t>
              </a:r>
              <a:r>
                <a:rPr lang="en-US" altLang="ko-KR" sz="1100" b="1" dirty="0"/>
                <a:t>908</a:t>
              </a:r>
            </a:p>
            <a:p>
              <a:r>
                <a:rPr lang="ko-KR" altLang="en-US" sz="1100" b="1" dirty="0"/>
                <a:t>양식	  </a:t>
              </a:r>
              <a:r>
                <a:rPr lang="en-US" altLang="ko-KR" sz="1100" b="1" dirty="0"/>
                <a:t>551</a:t>
              </a:r>
            </a:p>
            <a:p>
              <a:r>
                <a:rPr lang="ko-KR" altLang="en-US" sz="1100" b="1" dirty="0"/>
                <a:t>일식	  </a:t>
              </a:r>
              <a:r>
                <a:rPr lang="en-US" altLang="ko-KR" sz="1100" b="1" dirty="0"/>
                <a:t>336</a:t>
              </a:r>
            </a:p>
            <a:p>
              <a:r>
                <a:rPr lang="ko-KR" altLang="en-US" sz="1100" b="1" dirty="0"/>
                <a:t>중식	  </a:t>
              </a:r>
              <a:r>
                <a:rPr lang="en-US" altLang="ko-KR" sz="1100" b="1" dirty="0"/>
                <a:t>230</a:t>
              </a:r>
            </a:p>
            <a:p>
              <a:r>
                <a:rPr lang="ko-KR" altLang="en-US" sz="1100" b="1" dirty="0"/>
                <a:t>기타</a:t>
              </a:r>
              <a:r>
                <a:rPr lang="en-US" altLang="ko-KR" sz="1100" b="1" dirty="0"/>
                <a:t>/</a:t>
              </a:r>
              <a:r>
                <a:rPr lang="ko-KR" altLang="en-US" sz="1100" b="1" dirty="0"/>
                <a:t>세계        </a:t>
              </a:r>
              <a:r>
                <a:rPr lang="en-US" altLang="ko-KR" sz="1100" b="1" dirty="0"/>
                <a:t>159</a:t>
              </a:r>
            </a:p>
            <a:p>
              <a:r>
                <a:rPr lang="ko-KR" altLang="en-US" sz="1100" b="1" dirty="0"/>
                <a:t>분식	  </a:t>
              </a:r>
              <a:r>
                <a:rPr lang="en-US" altLang="ko-KR" sz="1100" b="1" dirty="0"/>
                <a:t>101</a:t>
              </a:r>
            </a:p>
            <a:p>
              <a:r>
                <a:rPr lang="ko-KR" altLang="en-US" sz="1100" b="1" dirty="0"/>
                <a:t>베이커리         </a:t>
              </a:r>
              <a:r>
                <a:rPr lang="en-US" altLang="ko-KR" sz="1100" b="1" dirty="0"/>
                <a:t>101</a:t>
              </a:r>
            </a:p>
            <a:p>
              <a:r>
                <a:rPr lang="ko-KR" altLang="en-US" sz="1100" b="1" dirty="0"/>
                <a:t>패스트푸드       </a:t>
              </a:r>
              <a:r>
                <a:rPr lang="en-US" altLang="ko-KR" sz="1100" b="1" dirty="0"/>
                <a:t>62</a:t>
              </a:r>
            </a:p>
            <a:p>
              <a:r>
                <a:rPr lang="ko-KR" altLang="en-US" sz="1100" b="1" dirty="0"/>
                <a:t>뷔페               </a:t>
              </a:r>
              <a:r>
                <a:rPr lang="en-US" altLang="ko-KR" sz="1100" b="1" dirty="0"/>
                <a:t>52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8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>
            <a:extLst>
              <a:ext uri="{FF2B5EF4-FFF2-40B4-BE49-F238E27FC236}">
                <a16:creationId xmlns:a16="http://schemas.microsoft.com/office/drawing/2014/main" id="{A2111E39-62D9-43D1-AB8B-28AE46112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29" y="1439864"/>
            <a:ext cx="3273911" cy="32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412867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5956" y="188555"/>
            <a:ext cx="4160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맛집 등록 현황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7752084-5F98-4510-A288-CA9E018A5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43" y="4282051"/>
            <a:ext cx="3764913" cy="22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CD3924-3104-4BB9-A018-5C1F4279F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21" y="1616505"/>
            <a:ext cx="3729665" cy="24678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7B3B69-44A4-4712-B457-EBFDEF27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7231" y="2035315"/>
            <a:ext cx="991754" cy="171947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2E9678-A875-4EE1-A8E1-C24468335B8C}"/>
              </a:ext>
            </a:extLst>
          </p:cNvPr>
          <p:cNvSpPr/>
          <p:nvPr/>
        </p:nvSpPr>
        <p:spPr>
          <a:xfrm>
            <a:off x="1940099" y="1064473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3B5835-6494-43A1-B2A4-2EFE465AAD9C}"/>
              </a:ext>
            </a:extLst>
          </p:cNvPr>
          <p:cNvSpPr/>
          <p:nvPr/>
        </p:nvSpPr>
        <p:spPr>
          <a:xfrm>
            <a:off x="5324645" y="3754785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Word cloud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C2EA70-9DB5-44DD-A9F6-334C6450D914}"/>
              </a:ext>
            </a:extLst>
          </p:cNvPr>
          <p:cNvSpPr/>
          <p:nvPr/>
        </p:nvSpPr>
        <p:spPr>
          <a:xfrm>
            <a:off x="9404524" y="876777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Network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5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" y="467091"/>
            <a:ext cx="11103427" cy="59923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1E5C2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H00" panose="02000503000000000000" pitchFamily="2" charset="-127"/>
              <a:ea typeface="AppleSDGothicNeoH00" panose="02000503000000000000" pitchFamily="2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07205" y="2457450"/>
            <a:ext cx="3577590" cy="2011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H00" panose="02000503000000000000" pitchFamily="2" charset="-127"/>
                <a:ea typeface="AppleSDGothicNeoH00" panose="02000503000000000000" pitchFamily="2" charset="-127"/>
                <a:cs typeface="+mn-cs"/>
              </a:rPr>
              <a:t>경상북도</a:t>
            </a:r>
          </a:p>
        </p:txBody>
      </p:sp>
    </p:spTree>
    <p:extLst>
      <p:ext uri="{BB962C8B-B14F-4D97-AF65-F5344CB8AC3E}">
        <p14:creationId xmlns:p14="http://schemas.microsoft.com/office/powerpoint/2010/main" val="2858499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70" y="279703"/>
            <a:ext cx="5649212" cy="45193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45372" y="5376063"/>
            <a:ext cx="3312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여행객들이 어떤 흥미를 가지고 여행지를 방문하는지 관심도를 알 수 있다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2242" y="102080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불국사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5155" y="3781168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석굴암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7129" y="122836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안압지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flipV="1">
            <a:off x="6904581" y="5244196"/>
            <a:ext cx="235807" cy="131867"/>
          </a:xfrm>
          <a:prstGeom prst="triangle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25726" y="16850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 리뷰 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TOP3 (</a:t>
            </a:r>
            <a:r>
              <a:rPr lang="ko-KR" altLang="en-US" sz="20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07" y="498455"/>
            <a:ext cx="5964274" cy="47714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2" y="3024221"/>
            <a:ext cx="5971800" cy="47774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26" y="815098"/>
            <a:ext cx="1300933" cy="33366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62" y="3447535"/>
            <a:ext cx="1073589" cy="32907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9" y="3682579"/>
            <a:ext cx="1082477" cy="30557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073677" y="1089864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373</a:t>
            </a:r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50319" y="1294731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365</a:t>
            </a:r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86342" y="3830363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159</a:t>
            </a:r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4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77580" y="183927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6" y="650220"/>
            <a:ext cx="10017504" cy="5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9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연구 가설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69316" y="4211269"/>
            <a:ext cx="10294341" cy="198784"/>
            <a:chOff x="894809" y="3299791"/>
            <a:chExt cx="10294341" cy="198784"/>
          </a:xfrm>
          <a:solidFill>
            <a:srgbClr val="1E5C28"/>
          </a:solidFill>
        </p:grpSpPr>
        <p:cxnSp>
          <p:nvCxnSpPr>
            <p:cNvPr id="9" name="직선 연결선 8"/>
            <p:cNvCxnSpPr/>
            <p:nvPr/>
          </p:nvCxnSpPr>
          <p:spPr>
            <a:xfrm>
              <a:off x="894809" y="3402419"/>
              <a:ext cx="10194949" cy="0"/>
            </a:xfrm>
            <a:prstGeom prst="line">
              <a:avLst/>
            </a:prstGeom>
            <a:grpFill/>
            <a:ln w="38100">
              <a:solidFill>
                <a:srgbClr val="2C883B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94809" y="3299791"/>
              <a:ext cx="198784" cy="1987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990366" y="3299791"/>
              <a:ext cx="198784" cy="1987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531205" y="2043865"/>
            <a:ext cx="2252582" cy="225258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90195" y="2043865"/>
            <a:ext cx="2252582" cy="225258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49186" y="2043865"/>
            <a:ext cx="2252582" cy="225258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3032" y="4956312"/>
            <a:ext cx="2667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여행지 관련 </a:t>
            </a:r>
            <a:r>
              <a:rPr lang="en-US" altLang="ko-KR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Dataset </a:t>
            </a:r>
            <a:r>
              <a:rPr lang="ko-KR" altLang="en-US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수치화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8581" y="4956313"/>
            <a:ext cx="2746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연관 분석 </a:t>
            </a:r>
            <a:endParaRPr lang="en-US" altLang="ko-KR" sz="2400" dirty="0" smtClean="0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2400" dirty="0" smtClean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or </a:t>
            </a:r>
            <a:r>
              <a:rPr lang="en-US" altLang="ko-KR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ML/DL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59618" y="4956313"/>
            <a:ext cx="2776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여행지 </a:t>
            </a:r>
            <a:r>
              <a:rPr lang="ko-KR" altLang="en-US" sz="2400" dirty="0" smtClean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 알고리즘</a:t>
            </a:r>
            <a:endParaRPr lang="ko-KR" altLang="en-US" sz="2400" dirty="0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4068417" y="5187145"/>
            <a:ext cx="470637" cy="230833"/>
          </a:xfrm>
          <a:prstGeom prst="rightArrow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7394712" y="5187144"/>
            <a:ext cx="470637" cy="230833"/>
          </a:xfrm>
          <a:prstGeom prst="rightArrow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87" y="2263602"/>
            <a:ext cx="1851779" cy="18517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87" y="2277482"/>
            <a:ext cx="1790402" cy="17904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84" y="2307474"/>
            <a:ext cx="1760410" cy="176041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93510" y="1353312"/>
            <a:ext cx="11045952" cy="4846320"/>
          </a:xfrm>
          <a:prstGeom prst="roundRect">
            <a:avLst/>
          </a:prstGeom>
          <a:noFill/>
          <a:ln w="19050">
            <a:solidFill>
              <a:srgbClr val="34A24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77580" y="183927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00" y="705771"/>
            <a:ext cx="6883797" cy="33914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1" y="3745715"/>
            <a:ext cx="10200717" cy="33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7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77580" y="183927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5731" y="1188713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folium choropleth</a:t>
            </a:r>
          </a:p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경북 숙박업소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평균가격 분포 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48723" y="1188712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folium choropleth</a:t>
            </a:r>
          </a:p>
          <a:p>
            <a:pPr algn="ctr"/>
            <a:r>
              <a:rPr lang="ko-KR" altLang="en-US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경북 숙박업소 개수 분포 </a:t>
            </a:r>
            <a:endParaRPr lang="ko-KR" altLang="en-US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8" y="2498166"/>
            <a:ext cx="4405575" cy="31824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80" y="2498166"/>
            <a:ext cx="4405576" cy="318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433" y="1261910"/>
            <a:ext cx="8894884" cy="66582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732" y="2855743"/>
            <a:ext cx="4845299" cy="41077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18585" y="2268128"/>
            <a:ext cx="315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워드카운트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최빈단어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Top5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76666" y="1713135"/>
            <a:ext cx="66446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워드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경상도는 특정 선호 </a:t>
            </a:r>
            <a:r>
              <a:rPr lang="ko-KR" altLang="en-US" dirty="0" err="1" smtClean="0"/>
              <a:t>여행지역이</a:t>
            </a:r>
            <a:r>
              <a:rPr lang="ko-KR" altLang="en-US" dirty="0" smtClean="0"/>
              <a:t> 뚜렷해서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통영 거제</a:t>
            </a:r>
            <a:r>
              <a:rPr lang="en-US" altLang="ko-KR" dirty="0" smtClean="0"/>
              <a:t>)</a:t>
            </a:r>
            <a:r>
              <a:rPr lang="ko-KR" altLang="en-US" dirty="0" smtClean="0"/>
              <a:t> 등 </a:t>
            </a:r>
            <a:r>
              <a:rPr lang="ko-KR" altLang="en-US" dirty="0" err="1" smtClean="0"/>
              <a:t>지역명은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불용어</a:t>
            </a:r>
            <a:r>
              <a:rPr lang="ko-KR" altLang="en-US" dirty="0" smtClean="0"/>
              <a:t> 처리함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1767" y="177967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kumimoji="0" lang="ko-KR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650" y="205824"/>
            <a:ext cx="891117" cy="6561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5310" y="127000"/>
            <a:ext cx="343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64949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2078" y="127001"/>
            <a:ext cx="843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네이버 뷰 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&lt;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경상도 </a:t>
            </a:r>
            <a:r>
              <a:rPr lang="ko-KR" altLang="en-US" sz="2800" dirty="0" err="1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액티비티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&gt; 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단어 추출 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1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5726" y="16850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맛집 등록 현황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F6626BA1-40A1-45A9-89AA-FD6EE295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815" y="1399456"/>
            <a:ext cx="5153801" cy="423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B3C9D7F-AD28-4959-A3C8-668F1DDC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31" y="1399456"/>
            <a:ext cx="5828624" cy="465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1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5726" y="16850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맛집 등록 현황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B98822C-D815-4935-A692-167C4F240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6" y="1450875"/>
            <a:ext cx="3406914" cy="25825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367778-7EC2-435A-A2D7-EE6175AF92B6}"/>
              </a:ext>
            </a:extLst>
          </p:cNvPr>
          <p:cNvSpPr/>
          <p:nvPr/>
        </p:nvSpPr>
        <p:spPr>
          <a:xfrm>
            <a:off x="1596733" y="92955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EAE962-9B6E-4FCE-B5FF-4FB34911EE23}"/>
              </a:ext>
            </a:extLst>
          </p:cNvPr>
          <p:cNvSpPr/>
          <p:nvPr/>
        </p:nvSpPr>
        <p:spPr>
          <a:xfrm>
            <a:off x="5116032" y="3657988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Word cloud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4C253E-55D3-4932-BD4C-45B97B266025}"/>
              </a:ext>
            </a:extLst>
          </p:cNvPr>
          <p:cNvSpPr/>
          <p:nvPr/>
        </p:nvSpPr>
        <p:spPr>
          <a:xfrm>
            <a:off x="9339468" y="929553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Network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89292D8-7D55-4595-AC0A-B9206A70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032" y="1447684"/>
            <a:ext cx="3312850" cy="33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A769026-730E-41E0-9A39-DDFA1A0C9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007" y="2232078"/>
            <a:ext cx="1001221" cy="174406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FBB402-7CFD-4AEB-9617-8152D7152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40" y="4360280"/>
            <a:ext cx="3746648" cy="22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39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4" y="473346"/>
            <a:ext cx="11103428" cy="59798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" y="34289"/>
            <a:ext cx="12192001" cy="6858000"/>
          </a:xfrm>
          <a:prstGeom prst="rect">
            <a:avLst/>
          </a:prstGeom>
          <a:solidFill>
            <a:srgbClr val="1E5C2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H00" panose="02000503000000000000" pitchFamily="2" charset="-127"/>
              <a:ea typeface="AppleSDGothicNeoH00" panose="02000503000000000000" pitchFamily="2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07205" y="2457450"/>
            <a:ext cx="3577590" cy="2011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H00" panose="02000503000000000000" pitchFamily="2" charset="-127"/>
                <a:ea typeface="AppleSDGothicNeoH00" panose="02000503000000000000" pitchFamily="2" charset="-127"/>
                <a:cs typeface="+mn-cs"/>
              </a:rPr>
              <a:t>제주도</a:t>
            </a:r>
          </a:p>
        </p:txBody>
      </p:sp>
    </p:spTree>
    <p:extLst>
      <p:ext uri="{BB962C8B-B14F-4D97-AF65-F5344CB8AC3E}">
        <p14:creationId xmlns:p14="http://schemas.microsoft.com/office/powerpoint/2010/main" val="2625715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845372" y="5376063"/>
            <a:ext cx="3312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여행객들이 어떤 흥미를 가지고 여행지를 방문하는지 관심도를 알 수 있다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2242" y="102080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성산 일출봉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5155" y="3781168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천지연 폭포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47129" y="122836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만장굴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flipV="1">
            <a:off x="6904581" y="5244196"/>
            <a:ext cx="235807" cy="131867"/>
          </a:xfrm>
          <a:prstGeom prst="triangle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863" y="331871"/>
            <a:ext cx="5532981" cy="44263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16" y="497111"/>
            <a:ext cx="5851440" cy="46811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8" y="2993018"/>
            <a:ext cx="6234500" cy="4987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3" y="3562290"/>
            <a:ext cx="1210510" cy="32319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10" y="3006050"/>
            <a:ext cx="1201873" cy="3504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63" y="720298"/>
            <a:ext cx="1202648" cy="33824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73677" y="1089864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558</a:t>
            </a:r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87116" y="1277559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382</a:t>
            </a:r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41874" y="3825745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504</a:t>
            </a:r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5726" y="16850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 리뷰 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TOP3 (</a:t>
            </a:r>
            <a:r>
              <a:rPr lang="ko-KR" altLang="en-US" sz="20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en-US" altLang="ko-KR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5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00657" y="183927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7" y="650220"/>
            <a:ext cx="10857142" cy="62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00657" y="183927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1546688"/>
            <a:ext cx="5628454" cy="42649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27" y="1254069"/>
            <a:ext cx="5742597" cy="54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00657" y="183927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45731" y="1188713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folium choropleth</a:t>
            </a:r>
          </a:p>
          <a:p>
            <a:pPr algn="ctr"/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제주 숙박업소 </a:t>
            </a:r>
            <a:r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평균가격 분포 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48723" y="1188712"/>
            <a:ext cx="3718491" cy="745059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folium choropleth</a:t>
            </a:r>
          </a:p>
          <a:p>
            <a:pPr algn="ctr"/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제주 숙박업소 개수 분포 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97" y="2523254"/>
            <a:ext cx="4402742" cy="31832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81" y="2523254"/>
            <a:ext cx="4412189" cy="31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3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연구 과정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87550" y="1571466"/>
            <a:ext cx="8128000" cy="4900352"/>
            <a:chOff x="2027766" y="1591733"/>
            <a:chExt cx="8128000" cy="49003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자유형 23"/>
            <p:cNvSpPr/>
            <p:nvPr/>
          </p:nvSpPr>
          <p:spPr>
            <a:xfrm>
              <a:off x="2027766" y="1591733"/>
              <a:ext cx="8128000" cy="590780"/>
            </a:xfrm>
            <a:custGeom>
              <a:avLst/>
              <a:gdLst>
                <a:gd name="connsiteX0" fmla="*/ 0 w 8128000"/>
                <a:gd name="connsiteY0" fmla="*/ 98465 h 590780"/>
                <a:gd name="connsiteX1" fmla="*/ 98465 w 8128000"/>
                <a:gd name="connsiteY1" fmla="*/ 0 h 590780"/>
                <a:gd name="connsiteX2" fmla="*/ 8029535 w 8128000"/>
                <a:gd name="connsiteY2" fmla="*/ 0 h 590780"/>
                <a:gd name="connsiteX3" fmla="*/ 8128000 w 8128000"/>
                <a:gd name="connsiteY3" fmla="*/ 98465 h 590780"/>
                <a:gd name="connsiteX4" fmla="*/ 8128000 w 8128000"/>
                <a:gd name="connsiteY4" fmla="*/ 492315 h 590780"/>
                <a:gd name="connsiteX5" fmla="*/ 8029535 w 8128000"/>
                <a:gd name="connsiteY5" fmla="*/ 590780 h 590780"/>
                <a:gd name="connsiteX6" fmla="*/ 98465 w 8128000"/>
                <a:gd name="connsiteY6" fmla="*/ 590780 h 590780"/>
                <a:gd name="connsiteX7" fmla="*/ 0 w 8128000"/>
                <a:gd name="connsiteY7" fmla="*/ 492315 h 590780"/>
                <a:gd name="connsiteX8" fmla="*/ 0 w 8128000"/>
                <a:gd name="connsiteY8" fmla="*/ 98465 h 59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90780">
                  <a:moveTo>
                    <a:pt x="0" y="98465"/>
                  </a:moveTo>
                  <a:cubicBezTo>
                    <a:pt x="0" y="44084"/>
                    <a:pt x="44084" y="0"/>
                    <a:pt x="98465" y="0"/>
                  </a:cubicBezTo>
                  <a:lnTo>
                    <a:pt x="8029535" y="0"/>
                  </a:lnTo>
                  <a:cubicBezTo>
                    <a:pt x="8083916" y="0"/>
                    <a:pt x="8128000" y="44084"/>
                    <a:pt x="8128000" y="98465"/>
                  </a:cubicBezTo>
                  <a:lnTo>
                    <a:pt x="8128000" y="492315"/>
                  </a:lnTo>
                  <a:cubicBezTo>
                    <a:pt x="8128000" y="546696"/>
                    <a:pt x="8083916" y="590780"/>
                    <a:pt x="8029535" y="590780"/>
                  </a:cubicBezTo>
                  <a:lnTo>
                    <a:pt x="98465" y="590780"/>
                  </a:lnTo>
                  <a:cubicBezTo>
                    <a:pt x="44084" y="590780"/>
                    <a:pt x="0" y="546696"/>
                    <a:pt x="0" y="492315"/>
                  </a:cubicBezTo>
                  <a:lnTo>
                    <a:pt x="0" y="98465"/>
                  </a:lnTo>
                  <a:close/>
                </a:path>
              </a:pathLst>
            </a:custGeom>
            <a:solidFill>
              <a:srgbClr val="1E5C28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20" tIns="97420" rIns="97420" bIns="9742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kern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1. </a:t>
              </a:r>
              <a:r>
                <a:rPr lang="en-US" altLang="ko-KR" sz="1800" kern="1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Matplotlib</a:t>
              </a:r>
              <a:r>
                <a:rPr lang="ko-KR" altLang="en-US" sz="1800" kern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사용하여 </a:t>
              </a:r>
              <a:r>
                <a:rPr lang="ko-KR" altLang="en-US" sz="1800" kern="12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 데이터 시각화</a:t>
              </a:r>
              <a:endParaRPr lang="ko-KR" altLang="en-US" sz="1800" kern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027766" y="2182513"/>
              <a:ext cx="8128000" cy="1076400"/>
            </a:xfrm>
            <a:custGeom>
              <a:avLst/>
              <a:gdLst>
                <a:gd name="connsiteX0" fmla="*/ 0 w 8128000"/>
                <a:gd name="connsiteY0" fmla="*/ 0 h 1076400"/>
                <a:gd name="connsiteX1" fmla="*/ 8128000 w 8128000"/>
                <a:gd name="connsiteY1" fmla="*/ 0 h 1076400"/>
                <a:gd name="connsiteX2" fmla="*/ 8128000 w 8128000"/>
                <a:gd name="connsiteY2" fmla="*/ 1076400 h 1076400"/>
                <a:gd name="connsiteX3" fmla="*/ 0 w 8128000"/>
                <a:gd name="connsiteY3" fmla="*/ 1076400 h 1076400"/>
                <a:gd name="connsiteX4" fmla="*/ 0 w 8128000"/>
                <a:gd name="connsiteY4" fmla="*/ 0 h 10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76400">
                  <a:moveTo>
                    <a:pt x="0" y="0"/>
                  </a:moveTo>
                  <a:lnTo>
                    <a:pt x="8128000" y="0"/>
                  </a:lnTo>
                  <a:lnTo>
                    <a:pt x="8128000" y="1076400"/>
                  </a:lnTo>
                  <a:lnTo>
                    <a:pt x="0" y="107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064" tIns="20320" rIns="113792" bIns="20320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ko-KR" altLang="en-US" sz="1600" kern="1200" baseline="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027766" y="2508477"/>
              <a:ext cx="8128000" cy="540186"/>
            </a:xfrm>
            <a:custGeom>
              <a:avLst/>
              <a:gdLst>
                <a:gd name="connsiteX0" fmla="*/ 0 w 8128000"/>
                <a:gd name="connsiteY0" fmla="*/ 90033 h 540186"/>
                <a:gd name="connsiteX1" fmla="*/ 90033 w 8128000"/>
                <a:gd name="connsiteY1" fmla="*/ 0 h 540186"/>
                <a:gd name="connsiteX2" fmla="*/ 8037967 w 8128000"/>
                <a:gd name="connsiteY2" fmla="*/ 0 h 540186"/>
                <a:gd name="connsiteX3" fmla="*/ 8128000 w 8128000"/>
                <a:gd name="connsiteY3" fmla="*/ 90033 h 540186"/>
                <a:gd name="connsiteX4" fmla="*/ 8128000 w 8128000"/>
                <a:gd name="connsiteY4" fmla="*/ 450153 h 540186"/>
                <a:gd name="connsiteX5" fmla="*/ 8037967 w 8128000"/>
                <a:gd name="connsiteY5" fmla="*/ 540186 h 540186"/>
                <a:gd name="connsiteX6" fmla="*/ 90033 w 8128000"/>
                <a:gd name="connsiteY6" fmla="*/ 540186 h 540186"/>
                <a:gd name="connsiteX7" fmla="*/ 0 w 8128000"/>
                <a:gd name="connsiteY7" fmla="*/ 450153 h 540186"/>
                <a:gd name="connsiteX8" fmla="*/ 0 w 8128000"/>
                <a:gd name="connsiteY8" fmla="*/ 90033 h 5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40186">
                  <a:moveTo>
                    <a:pt x="0" y="90033"/>
                  </a:moveTo>
                  <a:cubicBezTo>
                    <a:pt x="0" y="40309"/>
                    <a:pt x="40309" y="0"/>
                    <a:pt x="90033" y="0"/>
                  </a:cubicBezTo>
                  <a:lnTo>
                    <a:pt x="8037967" y="0"/>
                  </a:lnTo>
                  <a:cubicBezTo>
                    <a:pt x="8087691" y="0"/>
                    <a:pt x="8128000" y="40309"/>
                    <a:pt x="8128000" y="90033"/>
                  </a:cubicBezTo>
                  <a:lnTo>
                    <a:pt x="8128000" y="450153"/>
                  </a:lnTo>
                  <a:cubicBezTo>
                    <a:pt x="8128000" y="499877"/>
                    <a:pt x="8087691" y="540186"/>
                    <a:pt x="8037967" y="540186"/>
                  </a:cubicBezTo>
                  <a:lnTo>
                    <a:pt x="90033" y="540186"/>
                  </a:lnTo>
                  <a:cubicBezTo>
                    <a:pt x="40309" y="540186"/>
                    <a:pt x="0" y="499877"/>
                    <a:pt x="0" y="450153"/>
                  </a:cubicBezTo>
                  <a:lnTo>
                    <a:pt x="0" y="90033"/>
                  </a:lnTo>
                  <a:close/>
                </a:path>
              </a:pathLst>
            </a:custGeom>
            <a:solidFill>
              <a:srgbClr val="1E5C28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950" tIns="94950" rIns="94950" bIns="9495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kern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2. </a:t>
              </a:r>
              <a:r>
                <a:rPr lang="en-US" altLang="ko-KR" sz="1800" kern="12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Folium</a:t>
              </a:r>
              <a:r>
                <a:rPr lang="ko-KR" altLang="en-US" sz="1800" kern="12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사용하여 분석 데이터 지도 시각화</a:t>
              </a:r>
              <a:endParaRPr lang="en-US" altLang="ko-KR" sz="1800" kern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2027766" y="3799099"/>
              <a:ext cx="8128000" cy="1076400"/>
            </a:xfrm>
            <a:custGeom>
              <a:avLst/>
              <a:gdLst>
                <a:gd name="connsiteX0" fmla="*/ 0 w 8128000"/>
                <a:gd name="connsiteY0" fmla="*/ 0 h 1076400"/>
                <a:gd name="connsiteX1" fmla="*/ 8128000 w 8128000"/>
                <a:gd name="connsiteY1" fmla="*/ 0 h 1076400"/>
                <a:gd name="connsiteX2" fmla="*/ 8128000 w 8128000"/>
                <a:gd name="connsiteY2" fmla="*/ 1076400 h 1076400"/>
                <a:gd name="connsiteX3" fmla="*/ 0 w 8128000"/>
                <a:gd name="connsiteY3" fmla="*/ 1076400 h 1076400"/>
                <a:gd name="connsiteX4" fmla="*/ 0 w 8128000"/>
                <a:gd name="connsiteY4" fmla="*/ 0 h 10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76400">
                  <a:moveTo>
                    <a:pt x="0" y="0"/>
                  </a:moveTo>
                  <a:lnTo>
                    <a:pt x="8128000" y="0"/>
                  </a:lnTo>
                  <a:lnTo>
                    <a:pt x="8128000" y="1076400"/>
                  </a:lnTo>
                  <a:lnTo>
                    <a:pt x="0" y="107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064" tIns="20320" rIns="113792" bIns="20320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ko-KR" altLang="en-US" sz="1600" kern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027766" y="3334518"/>
              <a:ext cx="8128000" cy="540186"/>
            </a:xfrm>
            <a:custGeom>
              <a:avLst/>
              <a:gdLst>
                <a:gd name="connsiteX0" fmla="*/ 0 w 8128000"/>
                <a:gd name="connsiteY0" fmla="*/ 90033 h 540186"/>
                <a:gd name="connsiteX1" fmla="*/ 90033 w 8128000"/>
                <a:gd name="connsiteY1" fmla="*/ 0 h 540186"/>
                <a:gd name="connsiteX2" fmla="*/ 8037967 w 8128000"/>
                <a:gd name="connsiteY2" fmla="*/ 0 h 540186"/>
                <a:gd name="connsiteX3" fmla="*/ 8128000 w 8128000"/>
                <a:gd name="connsiteY3" fmla="*/ 90033 h 540186"/>
                <a:gd name="connsiteX4" fmla="*/ 8128000 w 8128000"/>
                <a:gd name="connsiteY4" fmla="*/ 450153 h 540186"/>
                <a:gd name="connsiteX5" fmla="*/ 8037967 w 8128000"/>
                <a:gd name="connsiteY5" fmla="*/ 540186 h 540186"/>
                <a:gd name="connsiteX6" fmla="*/ 90033 w 8128000"/>
                <a:gd name="connsiteY6" fmla="*/ 540186 h 540186"/>
                <a:gd name="connsiteX7" fmla="*/ 0 w 8128000"/>
                <a:gd name="connsiteY7" fmla="*/ 450153 h 540186"/>
                <a:gd name="connsiteX8" fmla="*/ 0 w 8128000"/>
                <a:gd name="connsiteY8" fmla="*/ 90033 h 5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40186">
                  <a:moveTo>
                    <a:pt x="0" y="90033"/>
                  </a:moveTo>
                  <a:cubicBezTo>
                    <a:pt x="0" y="40309"/>
                    <a:pt x="40309" y="0"/>
                    <a:pt x="90033" y="0"/>
                  </a:cubicBezTo>
                  <a:lnTo>
                    <a:pt x="8037967" y="0"/>
                  </a:lnTo>
                  <a:cubicBezTo>
                    <a:pt x="8087691" y="0"/>
                    <a:pt x="8128000" y="40309"/>
                    <a:pt x="8128000" y="90033"/>
                  </a:cubicBezTo>
                  <a:lnTo>
                    <a:pt x="8128000" y="450153"/>
                  </a:lnTo>
                  <a:cubicBezTo>
                    <a:pt x="8128000" y="499877"/>
                    <a:pt x="8087691" y="540186"/>
                    <a:pt x="8037967" y="540186"/>
                  </a:cubicBezTo>
                  <a:lnTo>
                    <a:pt x="90033" y="540186"/>
                  </a:lnTo>
                  <a:cubicBezTo>
                    <a:pt x="40309" y="540186"/>
                    <a:pt x="0" y="499877"/>
                    <a:pt x="0" y="450153"/>
                  </a:cubicBezTo>
                  <a:lnTo>
                    <a:pt x="0" y="90033"/>
                  </a:lnTo>
                  <a:close/>
                </a:path>
              </a:pathLst>
            </a:custGeom>
            <a:solidFill>
              <a:srgbClr val="1E5C28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950" tIns="94950" rIns="94950" bIns="9495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kern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3. </a:t>
              </a:r>
              <a:r>
                <a:rPr lang="en-US" altLang="ko-KR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Selenium</a:t>
              </a:r>
              <a:r>
                <a:rPr lang="ko-KR" altLang="en-US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사용하여 크롤링한 각 지역별 여행 자료 </a:t>
              </a:r>
              <a:r>
                <a:rPr lang="en-US" altLang="ko-KR" dirty="0" err="1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WordCloud</a:t>
              </a:r>
              <a:endParaRPr lang="en-US" altLang="ko-KR" sz="1800" kern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2027766" y="5415685"/>
              <a:ext cx="8128000" cy="1076400"/>
            </a:xfrm>
            <a:custGeom>
              <a:avLst/>
              <a:gdLst>
                <a:gd name="connsiteX0" fmla="*/ 0 w 8128000"/>
                <a:gd name="connsiteY0" fmla="*/ 0 h 1076400"/>
                <a:gd name="connsiteX1" fmla="*/ 8128000 w 8128000"/>
                <a:gd name="connsiteY1" fmla="*/ 0 h 1076400"/>
                <a:gd name="connsiteX2" fmla="*/ 8128000 w 8128000"/>
                <a:gd name="connsiteY2" fmla="*/ 1076400 h 1076400"/>
                <a:gd name="connsiteX3" fmla="*/ 0 w 8128000"/>
                <a:gd name="connsiteY3" fmla="*/ 1076400 h 1076400"/>
                <a:gd name="connsiteX4" fmla="*/ 0 w 8128000"/>
                <a:gd name="connsiteY4" fmla="*/ 0 h 10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76400">
                  <a:moveTo>
                    <a:pt x="0" y="0"/>
                  </a:moveTo>
                  <a:lnTo>
                    <a:pt x="8128000" y="0"/>
                  </a:lnTo>
                  <a:lnTo>
                    <a:pt x="8128000" y="1076400"/>
                  </a:lnTo>
                  <a:lnTo>
                    <a:pt x="0" y="107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064" tIns="20320" rIns="113792" bIns="20320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ko-KR" altLang="en-US" sz="1600" kern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33384" y="976184"/>
            <a:ext cx="9329351" cy="5350475"/>
          </a:xfrm>
          <a:prstGeom prst="rect">
            <a:avLst/>
          </a:prstGeom>
          <a:noFill/>
          <a:ln cmpd="sng">
            <a:solidFill>
              <a:srgbClr val="34A24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987550" y="4180401"/>
            <a:ext cx="8128000" cy="585127"/>
          </a:xfrm>
          <a:custGeom>
            <a:avLst/>
            <a:gdLst>
              <a:gd name="connsiteX0" fmla="*/ 0 w 8128000"/>
              <a:gd name="connsiteY0" fmla="*/ 90033 h 540186"/>
              <a:gd name="connsiteX1" fmla="*/ 90033 w 8128000"/>
              <a:gd name="connsiteY1" fmla="*/ 0 h 540186"/>
              <a:gd name="connsiteX2" fmla="*/ 8037967 w 8128000"/>
              <a:gd name="connsiteY2" fmla="*/ 0 h 540186"/>
              <a:gd name="connsiteX3" fmla="*/ 8128000 w 8128000"/>
              <a:gd name="connsiteY3" fmla="*/ 90033 h 540186"/>
              <a:gd name="connsiteX4" fmla="*/ 8128000 w 8128000"/>
              <a:gd name="connsiteY4" fmla="*/ 450153 h 540186"/>
              <a:gd name="connsiteX5" fmla="*/ 8037967 w 8128000"/>
              <a:gd name="connsiteY5" fmla="*/ 540186 h 540186"/>
              <a:gd name="connsiteX6" fmla="*/ 90033 w 8128000"/>
              <a:gd name="connsiteY6" fmla="*/ 540186 h 540186"/>
              <a:gd name="connsiteX7" fmla="*/ 0 w 8128000"/>
              <a:gd name="connsiteY7" fmla="*/ 450153 h 540186"/>
              <a:gd name="connsiteX8" fmla="*/ 0 w 8128000"/>
              <a:gd name="connsiteY8" fmla="*/ 90033 h 54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540186">
                <a:moveTo>
                  <a:pt x="0" y="90033"/>
                </a:moveTo>
                <a:cubicBezTo>
                  <a:pt x="0" y="40309"/>
                  <a:pt x="40309" y="0"/>
                  <a:pt x="90033" y="0"/>
                </a:cubicBezTo>
                <a:lnTo>
                  <a:pt x="8037967" y="0"/>
                </a:lnTo>
                <a:cubicBezTo>
                  <a:pt x="8087691" y="0"/>
                  <a:pt x="8128000" y="40309"/>
                  <a:pt x="8128000" y="90033"/>
                </a:cubicBezTo>
                <a:lnTo>
                  <a:pt x="8128000" y="450153"/>
                </a:lnTo>
                <a:cubicBezTo>
                  <a:pt x="8128000" y="499877"/>
                  <a:pt x="8087691" y="540186"/>
                  <a:pt x="8037967" y="540186"/>
                </a:cubicBezTo>
                <a:lnTo>
                  <a:pt x="90033" y="540186"/>
                </a:lnTo>
                <a:cubicBezTo>
                  <a:pt x="40309" y="540186"/>
                  <a:pt x="0" y="499877"/>
                  <a:pt x="0" y="450153"/>
                </a:cubicBezTo>
                <a:lnTo>
                  <a:pt x="0" y="90033"/>
                </a:lnTo>
                <a:close/>
              </a:path>
            </a:pathLst>
          </a:custGeom>
          <a:solidFill>
            <a:srgbClr val="1E5C2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50" tIns="94950" rIns="94950" bIns="94950" numCol="1" spcCol="1270" anchor="ctr" anchorCtr="0">
            <a:noAutofit/>
          </a:bodyPr>
          <a:lstStyle/>
          <a:p>
            <a:pPr lvl="0" algn="l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</a:t>
            </a:r>
            <a:r>
              <a:rPr lang="en-US" altLang="ko-KR" sz="1800" kern="120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  <a:r>
              <a:rPr lang="ko-KR" altLang="en-US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수치 데이터들 간  상관관계 </a:t>
            </a:r>
            <a:r>
              <a:rPr lang="en-US" altLang="ko-KR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corr() </a:t>
            </a:r>
            <a:r>
              <a:rPr lang="ko-KR" altLang="en-US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및 </a:t>
            </a:r>
            <a:r>
              <a:rPr lang="en-US" altLang="ko-KR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Heatmap </a:t>
            </a:r>
            <a:r>
              <a:rPr lang="ko-KR" altLang="en-US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시각화</a:t>
            </a:r>
            <a:endParaRPr lang="en-US" altLang="ko-KR" sz="1800" kern="120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987550" y="5102854"/>
            <a:ext cx="8128000" cy="585127"/>
          </a:xfrm>
          <a:custGeom>
            <a:avLst/>
            <a:gdLst>
              <a:gd name="connsiteX0" fmla="*/ 0 w 8128000"/>
              <a:gd name="connsiteY0" fmla="*/ 90033 h 540186"/>
              <a:gd name="connsiteX1" fmla="*/ 90033 w 8128000"/>
              <a:gd name="connsiteY1" fmla="*/ 0 h 540186"/>
              <a:gd name="connsiteX2" fmla="*/ 8037967 w 8128000"/>
              <a:gd name="connsiteY2" fmla="*/ 0 h 540186"/>
              <a:gd name="connsiteX3" fmla="*/ 8128000 w 8128000"/>
              <a:gd name="connsiteY3" fmla="*/ 90033 h 540186"/>
              <a:gd name="connsiteX4" fmla="*/ 8128000 w 8128000"/>
              <a:gd name="connsiteY4" fmla="*/ 450153 h 540186"/>
              <a:gd name="connsiteX5" fmla="*/ 8037967 w 8128000"/>
              <a:gd name="connsiteY5" fmla="*/ 540186 h 540186"/>
              <a:gd name="connsiteX6" fmla="*/ 90033 w 8128000"/>
              <a:gd name="connsiteY6" fmla="*/ 540186 h 540186"/>
              <a:gd name="connsiteX7" fmla="*/ 0 w 8128000"/>
              <a:gd name="connsiteY7" fmla="*/ 450153 h 540186"/>
              <a:gd name="connsiteX8" fmla="*/ 0 w 8128000"/>
              <a:gd name="connsiteY8" fmla="*/ 90033 h 54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540186">
                <a:moveTo>
                  <a:pt x="0" y="90033"/>
                </a:moveTo>
                <a:cubicBezTo>
                  <a:pt x="0" y="40309"/>
                  <a:pt x="40309" y="0"/>
                  <a:pt x="90033" y="0"/>
                </a:cubicBezTo>
                <a:lnTo>
                  <a:pt x="8037967" y="0"/>
                </a:lnTo>
                <a:cubicBezTo>
                  <a:pt x="8087691" y="0"/>
                  <a:pt x="8128000" y="40309"/>
                  <a:pt x="8128000" y="90033"/>
                </a:cubicBezTo>
                <a:lnTo>
                  <a:pt x="8128000" y="450153"/>
                </a:lnTo>
                <a:cubicBezTo>
                  <a:pt x="8128000" y="499877"/>
                  <a:pt x="8087691" y="540186"/>
                  <a:pt x="8037967" y="540186"/>
                </a:cubicBezTo>
                <a:lnTo>
                  <a:pt x="90033" y="540186"/>
                </a:lnTo>
                <a:cubicBezTo>
                  <a:pt x="40309" y="540186"/>
                  <a:pt x="0" y="499877"/>
                  <a:pt x="0" y="450153"/>
                </a:cubicBezTo>
                <a:lnTo>
                  <a:pt x="0" y="90033"/>
                </a:lnTo>
                <a:close/>
              </a:path>
            </a:pathLst>
          </a:custGeom>
          <a:solidFill>
            <a:srgbClr val="1E5C2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50" tIns="94950" rIns="94950" bIns="94950" numCol="1" spcCol="1270" anchor="ctr" anchorCtr="0">
            <a:noAutofit/>
          </a:bodyPr>
          <a:lstStyle/>
          <a:p>
            <a:pPr lvl="0" algn="l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</a:t>
            </a:r>
            <a:r>
              <a:rPr lang="en-US" altLang="ko-KR" sz="1800" kern="120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  <a:r>
              <a:rPr lang="ko-KR" altLang="en-US" sz="1800" kern="120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연관분석 </a:t>
            </a:r>
            <a:r>
              <a:rPr lang="en-US" altLang="ko-KR" sz="1800" kern="120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</a:t>
            </a:r>
            <a:r>
              <a:rPr lang="en-US" altLang="ko-KR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TF-IDF </a:t>
            </a:r>
            <a:r>
              <a:rPr lang="ko-KR" altLang="en-US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이용하여 지역별 여행지 추천 </a:t>
            </a:r>
            <a:r>
              <a:rPr lang="en-US" altLang="ko-KR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</a:t>
            </a:r>
            <a:endParaRPr lang="en-US" altLang="ko-KR" sz="1800" kern="120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4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723" y="1385667"/>
            <a:ext cx="8566638" cy="6365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28" y="2664601"/>
            <a:ext cx="4845299" cy="4010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76381" y="2184310"/>
            <a:ext cx="315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워드카운트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최빈단어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Top5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76666" y="1741271"/>
            <a:ext cx="66446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err="1" smtClean="0"/>
              <a:t>탱크야놀자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/ 981</a:t>
            </a:r>
            <a:r>
              <a:rPr lang="ko-KR" altLang="en-US" dirty="0" smtClean="0"/>
              <a:t>파크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카트 전문 </a:t>
            </a:r>
            <a:r>
              <a:rPr lang="ko-KR" altLang="en-US" dirty="0" err="1" smtClean="0"/>
              <a:t>레저체험장</a:t>
            </a:r>
            <a:r>
              <a:rPr lang="ko-KR" altLang="en-US" dirty="0" smtClean="0"/>
              <a:t> 이름</a:t>
            </a:r>
            <a:endParaRPr lang="en-US" altLang="ko-KR" dirty="0" smtClean="0"/>
          </a:p>
          <a:p>
            <a:r>
              <a:rPr lang="en-US" altLang="ko-KR" dirty="0" smtClean="0"/>
              <a:t>※ ATV(</a:t>
            </a:r>
            <a:r>
              <a:rPr lang="en-US" altLang="ko-KR" dirty="0"/>
              <a:t>all-terrain </a:t>
            </a:r>
            <a:r>
              <a:rPr lang="en-US" altLang="ko-KR" dirty="0" smtClean="0"/>
              <a:t>vehicle): </a:t>
            </a:r>
            <a:r>
              <a:rPr lang="ko-KR" altLang="en-US" dirty="0" smtClean="0"/>
              <a:t>험한 지형에 특화된 소형 오픈카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	(</a:t>
            </a:r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네이버 </a:t>
            </a:r>
            <a:r>
              <a:rPr lang="ko-KR" altLang="en-US" dirty="0" err="1" smtClean="0"/>
              <a:t>어학사전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1767" y="177967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시각화</a:t>
            </a:r>
            <a:endParaRPr kumimoji="0" lang="ko-KR" altLang="en-US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0650" y="205824"/>
            <a:ext cx="891117" cy="6561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5310" y="127000"/>
            <a:ext cx="3431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4949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52078" y="127001"/>
            <a:ext cx="843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네이버 뷰 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&lt;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 </a:t>
            </a:r>
            <a:r>
              <a:rPr lang="ko-KR" altLang="en-US" sz="2800" dirty="0" err="1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액티비티</a:t>
            </a:r>
            <a:r>
              <a:rPr lang="en-US" altLang="ko-KR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&gt; </a:t>
            </a:r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단어 추출 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4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5726" y="16850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맛집 등록 현황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834C45A8-1E23-492D-A8BB-FC2D1DB5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02" y="1276869"/>
            <a:ext cx="4940617" cy="427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28600" y="1083739"/>
            <a:ext cx="6193298" cy="4833981"/>
            <a:chOff x="228600" y="1083739"/>
            <a:chExt cx="6193298" cy="4833981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7C5835E7-0075-4E94-B64E-F4AD267C0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083739"/>
              <a:ext cx="6193298" cy="4833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BF90AE-7EF5-4387-ABE9-B7C03B84E9F0}"/>
                </a:ext>
              </a:extLst>
            </p:cNvPr>
            <p:cNvSpPr txBox="1"/>
            <p:nvPr/>
          </p:nvSpPr>
          <p:spPr>
            <a:xfrm>
              <a:off x="4885765" y="1276869"/>
              <a:ext cx="1536133" cy="1789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한식</a:t>
              </a:r>
              <a:r>
                <a:rPr lang="en-US" altLang="ko-KR" sz="1100" b="1" dirty="0"/>
                <a:t>	334</a:t>
              </a:r>
            </a:p>
            <a:p>
              <a:r>
                <a:rPr lang="ko-KR" altLang="en-US" sz="1100" b="1" dirty="0"/>
                <a:t>카페</a:t>
              </a:r>
              <a:r>
                <a:rPr lang="en-US" altLang="ko-KR" sz="1100" b="1" dirty="0"/>
                <a:t>/</a:t>
              </a:r>
              <a:r>
                <a:rPr lang="ko-KR" altLang="en-US" sz="1100" b="1" dirty="0"/>
                <a:t>주점        </a:t>
              </a:r>
              <a:r>
                <a:rPr lang="en-US" altLang="ko-KR" sz="1100" b="1" dirty="0"/>
                <a:t>75</a:t>
              </a:r>
            </a:p>
            <a:p>
              <a:r>
                <a:rPr lang="ko-KR" altLang="en-US" sz="1100" b="1" dirty="0"/>
                <a:t>양식	  </a:t>
              </a:r>
              <a:r>
                <a:rPr lang="en-US" altLang="ko-KR" sz="1100" b="1" dirty="0"/>
                <a:t>61</a:t>
              </a:r>
            </a:p>
            <a:p>
              <a:r>
                <a:rPr lang="ko-KR" altLang="en-US" sz="1100" b="1" dirty="0"/>
                <a:t>일식	  </a:t>
              </a:r>
              <a:r>
                <a:rPr lang="en-US" altLang="ko-KR" sz="1100" b="1" dirty="0"/>
                <a:t>35</a:t>
              </a:r>
            </a:p>
            <a:p>
              <a:r>
                <a:rPr lang="ko-KR" altLang="en-US" sz="1100" b="1" dirty="0"/>
                <a:t>중식	  </a:t>
              </a:r>
              <a:r>
                <a:rPr lang="en-US" altLang="ko-KR" sz="1100" b="1" dirty="0"/>
                <a:t>21</a:t>
              </a:r>
            </a:p>
            <a:p>
              <a:r>
                <a:rPr lang="ko-KR" altLang="en-US" sz="1100" b="1" dirty="0"/>
                <a:t>기타</a:t>
              </a:r>
              <a:r>
                <a:rPr lang="en-US" altLang="ko-KR" sz="1100" b="1" dirty="0"/>
                <a:t>/</a:t>
              </a:r>
              <a:r>
                <a:rPr lang="ko-KR" altLang="en-US" sz="1100" b="1" dirty="0"/>
                <a:t>세계        </a:t>
              </a:r>
              <a:r>
                <a:rPr lang="en-US" altLang="ko-KR" sz="1100" b="1" dirty="0"/>
                <a:t>16</a:t>
              </a:r>
            </a:p>
            <a:p>
              <a:r>
                <a:rPr lang="ko-KR" altLang="en-US" sz="1100" b="1" dirty="0"/>
                <a:t>분식	  </a:t>
              </a:r>
              <a:r>
                <a:rPr lang="en-US" altLang="ko-KR" sz="1100" b="1" dirty="0"/>
                <a:t>12</a:t>
              </a:r>
            </a:p>
            <a:p>
              <a:r>
                <a:rPr lang="ko-KR" altLang="en-US" sz="1100" b="1" dirty="0"/>
                <a:t>베이커리         </a:t>
              </a:r>
              <a:r>
                <a:rPr lang="en-US" altLang="ko-KR" sz="1100" b="1" dirty="0"/>
                <a:t>10</a:t>
              </a:r>
            </a:p>
            <a:p>
              <a:r>
                <a:rPr lang="ko-KR" altLang="en-US" sz="1100" b="1" dirty="0"/>
                <a:t>패스트푸드        </a:t>
              </a:r>
              <a:r>
                <a:rPr lang="en-US" altLang="ko-KR" sz="1100" b="1" dirty="0"/>
                <a:t>9</a:t>
              </a:r>
            </a:p>
            <a:p>
              <a:r>
                <a:rPr lang="ko-KR" altLang="en-US" sz="1100" b="1" dirty="0"/>
                <a:t>뷔페                </a:t>
              </a:r>
              <a:r>
                <a:rPr lang="en-US" altLang="ko-KR" sz="1100" b="1" dirty="0"/>
                <a:t>5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08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25726" y="16850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맛집 등록 현황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분석 및 시각화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9857" y="128376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251281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EE845B8-170A-418C-A6B8-036ECF07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64" y="1674973"/>
            <a:ext cx="3684684" cy="24858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23AD7A-6D26-4F58-8D4A-B7181D3E6F74}"/>
              </a:ext>
            </a:extLst>
          </p:cNvPr>
          <p:cNvSpPr/>
          <p:nvPr/>
        </p:nvSpPr>
        <p:spPr>
          <a:xfrm>
            <a:off x="1499752" y="105194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ADEA4B-2F92-4014-9D82-329642CD7127}"/>
              </a:ext>
            </a:extLst>
          </p:cNvPr>
          <p:cNvSpPr/>
          <p:nvPr/>
        </p:nvSpPr>
        <p:spPr>
          <a:xfrm>
            <a:off x="4966382" y="3887270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Word cloud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AD7987-618F-426E-B811-313F126C543C}"/>
              </a:ext>
            </a:extLst>
          </p:cNvPr>
          <p:cNvSpPr/>
          <p:nvPr/>
        </p:nvSpPr>
        <p:spPr>
          <a:xfrm>
            <a:off x="9108685" y="908832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Network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5687D73-BDFB-41C7-9893-D5B57947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05" y="1541458"/>
            <a:ext cx="3239072" cy="323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131BDD-0407-42D5-95E8-94E35B4EC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713" y="2368484"/>
            <a:ext cx="980265" cy="166707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8B131C9-ADFF-4E01-8E75-AC65E2C9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85" y="4418933"/>
            <a:ext cx="3965103" cy="22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28599" y="127000"/>
            <a:ext cx="3692383" cy="523220"/>
            <a:chOff x="228599" y="127000"/>
            <a:chExt cx="3692383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228599" y="127001"/>
              <a:ext cx="3692383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04. </a:t>
              </a:r>
              <a:r>
                <a:rPr lang="ko-KR" altLang="en-US" sz="2800" dirty="0">
                  <a:solidFill>
                    <a:srgbClr val="34A246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연관 분석 </a:t>
              </a:r>
              <a:r>
                <a:rPr lang="en-US" altLang="ko-KR" sz="2800" dirty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/ TF-IDF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3920982" y="127000"/>
              <a:ext cx="0" cy="523220"/>
            </a:xfrm>
            <a:prstGeom prst="line">
              <a:avLst/>
            </a:prstGeom>
            <a:ln w="28575">
              <a:solidFill>
                <a:srgbClr val="1E5C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304742" y="761531"/>
            <a:ext cx="9582515" cy="2634366"/>
            <a:chOff x="1036114" y="1545464"/>
            <a:chExt cx="9582515" cy="2634366"/>
          </a:xfrm>
        </p:grpSpPr>
        <p:sp>
          <p:nvSpPr>
            <p:cNvPr id="2" name="다이아몬드 1"/>
            <p:cNvSpPr/>
            <p:nvPr/>
          </p:nvSpPr>
          <p:spPr>
            <a:xfrm>
              <a:off x="1036114" y="1545465"/>
              <a:ext cx="2634365" cy="2634365"/>
            </a:xfrm>
            <a:prstGeom prst="diamond">
              <a:avLst/>
            </a:prstGeom>
            <a:noFill/>
            <a:ln w="28575">
              <a:solidFill>
                <a:srgbClr val="34A2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크롤링</a:t>
              </a:r>
              <a:endParaRPr lang="ko-KR" altLang="en-US" dirty="0">
                <a:solidFill>
                  <a:schemeClr val="tx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6" name="다이아몬드 5"/>
            <p:cNvSpPr/>
            <p:nvPr/>
          </p:nvSpPr>
          <p:spPr>
            <a:xfrm>
              <a:off x="3352164" y="1545465"/>
              <a:ext cx="2634365" cy="2634365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34A2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전처리</a:t>
              </a:r>
              <a:endParaRPr lang="ko-KR" altLang="en-US" dirty="0">
                <a:solidFill>
                  <a:schemeClr val="tx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5668214" y="1545464"/>
              <a:ext cx="2634365" cy="2634365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34A2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연관 분석</a:t>
              </a:r>
              <a:endParaRPr lang="ko-KR" altLang="en-US" dirty="0">
                <a:solidFill>
                  <a:schemeClr val="tx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7984264" y="1545464"/>
              <a:ext cx="2634365" cy="2634365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rgbClr val="34A2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네트워크 </a:t>
              </a:r>
              <a:endParaRPr lang="en-US" altLang="ko-KR" dirty="0" smtClean="0">
                <a:solidFill>
                  <a:schemeClr val="tx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분석</a:t>
              </a:r>
              <a:endParaRPr lang="ko-KR" altLang="en-US" dirty="0">
                <a:solidFill>
                  <a:schemeClr val="tx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01710" y="3507209"/>
            <a:ext cx="35545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“</a:t>
            </a:r>
            <a:r>
              <a:rPr lang="ko-KR" altLang="en-US" sz="16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관광지이름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”+”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＂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으로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블로그 글 검색하여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지역별로 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600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여개 이상의 글 </a:t>
            </a:r>
            <a:r>
              <a:rPr lang="ko-KR" altLang="en-US" sz="16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크롤링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한국관광공사 관광지 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50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 대상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3722" y="3507208"/>
            <a:ext cx="2548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자연어 처리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6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불용어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처리 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9772" y="3531695"/>
            <a:ext cx="2548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 이름 대상으로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연관 분석 진행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52892" y="3507208"/>
            <a:ext cx="2548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연관 분석 결과를 토대로</a:t>
            </a:r>
            <a:endParaRPr lang="en-US" altLang="ko-KR" sz="16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네트워크 분석 진행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4638477"/>
            <a:ext cx="12192000" cy="1576972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74424" y="5177307"/>
            <a:ext cx="5043152" cy="412124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결과를 바탕으로 연관 여행지를 추천할 수 있다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95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599" y="127001"/>
            <a:ext cx="369238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34A24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연관 분석 </a:t>
            </a:r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/ TF-IDF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2437" y="128376"/>
            <a:ext cx="1123507" cy="52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20982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0" b="36686"/>
          <a:stretch/>
        </p:blipFill>
        <p:spPr>
          <a:xfrm>
            <a:off x="922254" y="1414174"/>
            <a:ext cx="4286079" cy="1619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16" y="1414174"/>
            <a:ext cx="5659329" cy="51046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919969" y="840953"/>
            <a:ext cx="1662679" cy="428418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연관 분석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46659" y="840953"/>
            <a:ext cx="1662679" cy="428418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네트워크 분석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4" y="3033885"/>
            <a:ext cx="3658111" cy="1219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54" y="4272251"/>
            <a:ext cx="3477110" cy="1895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80413" y="6349592"/>
            <a:ext cx="2569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향상도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(lift)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순으로 정렬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94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599" y="127001"/>
            <a:ext cx="369238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34A24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연관 분석 </a:t>
            </a:r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/ TF-IDF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20982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919969" y="840953"/>
            <a:ext cx="1662679" cy="428418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연관 분석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46659" y="840953"/>
            <a:ext cx="1662679" cy="428418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네트워크 분석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0413" y="6349592"/>
            <a:ext cx="2569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향상도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(lift)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순으로 정렬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2437" y="128377"/>
            <a:ext cx="1651540" cy="52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8" y="1460104"/>
            <a:ext cx="4772691" cy="1533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8" y="3032093"/>
            <a:ext cx="4448796" cy="15432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8" y="4575358"/>
            <a:ext cx="3686689" cy="13432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68" y="1460104"/>
            <a:ext cx="5687517" cy="517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599" y="127001"/>
            <a:ext cx="369238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34A24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연관 분석 </a:t>
            </a:r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/ TF-IDF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20982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919969" y="840953"/>
            <a:ext cx="1662679" cy="428418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연관 분석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46659" y="840953"/>
            <a:ext cx="1662679" cy="428418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네트워크 분석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0413" y="6349592"/>
            <a:ext cx="2569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향상도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(lift)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순으로 정렬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2437" y="128377"/>
            <a:ext cx="1651540" cy="52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0" y="1460104"/>
            <a:ext cx="5839640" cy="15432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0" y="3043750"/>
            <a:ext cx="5268060" cy="1571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0" y="4615594"/>
            <a:ext cx="3572374" cy="1295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16" y="1570846"/>
            <a:ext cx="5446295" cy="47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/>
          </p:nvPr>
        </p:nvGraphicFramePr>
        <p:xfrm>
          <a:off x="3862859" y="650220"/>
          <a:ext cx="7495060" cy="398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407773" y="1124465"/>
            <a:ext cx="2940908" cy="3132440"/>
          </a:xfrm>
          <a:prstGeom prst="roundRect">
            <a:avLst/>
          </a:prstGeom>
          <a:noFill/>
          <a:ln w="19050">
            <a:solidFill>
              <a:srgbClr val="34A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2616" y="1664845"/>
            <a:ext cx="205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TF =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단어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빈도값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2616" y="2508422"/>
            <a:ext cx="212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IDF =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역 문서 빈도 값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8168" y="3453486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TF-IDF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곱셈 기호 27"/>
          <p:cNvSpPr/>
          <p:nvPr/>
        </p:nvSpPr>
        <p:spPr>
          <a:xfrm>
            <a:off x="1705232" y="2120674"/>
            <a:ext cx="282318" cy="308919"/>
          </a:xfrm>
          <a:prstGeom prst="mathMultiply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5400000">
            <a:off x="1722823" y="3036674"/>
            <a:ext cx="247135" cy="210065"/>
          </a:xfrm>
          <a:prstGeom prst="rightArrow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4638477"/>
            <a:ext cx="12192000" cy="1576972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84030" y="5202195"/>
            <a:ext cx="513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Count</a:t>
            </a:r>
            <a:r>
              <a:rPr lang="ko-KR" altLang="en-US" sz="20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</a:t>
            </a:r>
            <a:r>
              <a:rPr lang="en-US" altLang="ko-KR" sz="20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높은 순서로 </a:t>
            </a:r>
            <a:r>
              <a:rPr lang="ko-KR" altLang="en-US" sz="20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 여행지를             한다</a:t>
            </a:r>
            <a:endParaRPr lang="ko-KR" altLang="en-US" sz="20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23892" y="5202195"/>
            <a:ext cx="694699" cy="400110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</a:t>
            </a:r>
            <a:endParaRPr lang="ko-KR" altLang="en-US" sz="2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8599" y="127000"/>
            <a:ext cx="3692383" cy="523220"/>
            <a:chOff x="228599" y="127000"/>
            <a:chExt cx="3692383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228599" y="127001"/>
              <a:ext cx="3692383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04. </a:t>
              </a:r>
              <a:r>
                <a:rPr lang="ko-KR" altLang="en-US" sz="2800" dirty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연관 분석 </a:t>
              </a:r>
              <a:r>
                <a:rPr lang="en-US" altLang="ko-KR" sz="2800" dirty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/ </a:t>
              </a:r>
              <a:r>
                <a:rPr lang="en-US" altLang="ko-KR" sz="2800" dirty="0">
                  <a:solidFill>
                    <a:srgbClr val="34A246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TF-IDF</a:t>
              </a:r>
              <a:endParaRPr lang="ko-KR" altLang="en-US" sz="2800" dirty="0">
                <a:solidFill>
                  <a:srgbClr val="34A24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3920982" y="127000"/>
              <a:ext cx="0" cy="523220"/>
            </a:xfrm>
            <a:prstGeom prst="line">
              <a:avLst/>
            </a:prstGeom>
            <a:ln w="28575">
              <a:solidFill>
                <a:srgbClr val="1E5C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04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599" y="127001"/>
            <a:ext cx="369238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연관 분석 </a:t>
            </a:r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/ </a:t>
            </a:r>
            <a:r>
              <a:rPr lang="en-US" altLang="ko-KR" sz="2800" dirty="0">
                <a:solidFill>
                  <a:srgbClr val="34A24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TF-IDF</a:t>
            </a:r>
            <a:endParaRPr lang="ko-KR" altLang="en-US" sz="2800" dirty="0">
              <a:solidFill>
                <a:srgbClr val="34A246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2437" y="128376"/>
            <a:ext cx="1123507" cy="52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20982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76" y="1873970"/>
            <a:ext cx="4281855" cy="127118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114635" y="854858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</a:t>
            </a:r>
            <a:endParaRPr lang="en-US" altLang="ko-KR" sz="3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3579494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</a:t>
            </a:r>
            <a:r>
              <a:rPr lang="en-US" altLang="ko-KR" sz="3200" b="1" cap="none" spc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3200" b="1" cap="none" spc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61284" y="854858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r>
              <a:rPr lang="en-US" altLang="ko-KR" sz="3200" b="1" cap="none" spc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3200" b="1" cap="none" spc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61284" y="3579495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</a:t>
            </a:r>
            <a:r>
              <a:rPr lang="en-US" altLang="ko-KR" sz="3200" b="1" cap="none" spc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3200" b="1" cap="none" spc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2" y="4164269"/>
            <a:ext cx="4176442" cy="22555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096" y="854858"/>
            <a:ext cx="4174138" cy="225484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12" y="3579494"/>
            <a:ext cx="1834506" cy="284032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58303" y="1047886"/>
            <a:ext cx="1662679" cy="428418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TF-IDF</a:t>
            </a:r>
            <a:r>
              <a:rPr lang="ko-KR" altLang="en-US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7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599" y="127001"/>
            <a:ext cx="369238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연관 분석 </a:t>
            </a:r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/ </a:t>
            </a:r>
            <a:r>
              <a:rPr lang="en-US" altLang="ko-KR" sz="2800" dirty="0">
                <a:solidFill>
                  <a:srgbClr val="34A24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TF-IDF</a:t>
            </a:r>
            <a:endParaRPr lang="ko-KR" altLang="en-US" sz="2800" dirty="0">
              <a:solidFill>
                <a:srgbClr val="34A246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2437" y="128377"/>
            <a:ext cx="1651540" cy="52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20982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56823" y="3579494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</a:t>
            </a:r>
            <a:r>
              <a:rPr lang="en-US" altLang="ko-KR" sz="3200" b="1" cap="none" spc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3200" b="1" cap="none" spc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18107" y="854858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r>
              <a:rPr lang="en-US" altLang="ko-KR" sz="3200" b="1" cap="none" spc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3200" b="1" cap="none" spc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18107" y="3579495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</a:t>
            </a:r>
            <a:r>
              <a:rPr lang="en-US" altLang="ko-KR" sz="3200" b="1" cap="none" spc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3200" b="1" cap="none" spc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62" y="1797160"/>
            <a:ext cx="4475815" cy="12195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00" y="4163636"/>
            <a:ext cx="3947756" cy="25162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990" y="918667"/>
            <a:ext cx="4121214" cy="223093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46" y="3446060"/>
            <a:ext cx="2115501" cy="323379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7236" y="854858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</a:t>
            </a:r>
            <a:endParaRPr lang="en-US" altLang="ko-KR" sz="3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94538" y="1076671"/>
            <a:ext cx="1662679" cy="428418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TF-IDF</a:t>
            </a:r>
            <a:r>
              <a:rPr lang="ko-KR" altLang="en-US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7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개발 환경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02969" y="1760117"/>
            <a:ext cx="7928583" cy="3916021"/>
            <a:chOff x="1901527" y="1658009"/>
            <a:chExt cx="7223705" cy="3288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/>
          </p:nvSpPr>
          <p:spPr bwMode="auto">
            <a:xfrm>
              <a:off x="1905011" y="1658009"/>
              <a:ext cx="1080000" cy="582633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OS</a:t>
              </a: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3126528" y="1658009"/>
              <a:ext cx="5998704" cy="5826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4A24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Windows </a:t>
              </a:r>
              <a:r>
                <a:rPr kumimoji="0" lang="en-US" altLang="ko-KR" sz="1400" dirty="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10 </a:t>
              </a:r>
              <a:r>
                <a:rPr lang="en-US" altLang="ko-KR" sz="1400" dirty="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Pro</a:t>
              </a:r>
              <a:endParaRPr kumimoji="0" lang="en-US" altLang="ko-KR" sz="1400" dirty="0">
                <a:solidFill>
                  <a:srgbClr val="3F3F4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901527" y="2494603"/>
              <a:ext cx="1080000" cy="584775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Language</a:t>
              </a: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3126529" y="2494602"/>
              <a:ext cx="5998703" cy="5847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4A24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dirty="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Python 3.8.5</a:t>
              </a:r>
              <a:endParaRPr kumimoji="0" lang="en-US" altLang="ko-KR" sz="1400" dirty="0">
                <a:solidFill>
                  <a:srgbClr val="3F3F4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1902398" y="3333339"/>
              <a:ext cx="1080000" cy="584775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 smtClean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IDE</a:t>
              </a:r>
              <a:endParaRPr kumimoji="0" lang="en-US" altLang="ko-KR" sz="1400" b="1" spc="-1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3126529" y="3333337"/>
              <a:ext cx="5998703" cy="5847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4A24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dirty="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Anacomda jyputer notebook</a:t>
              </a:r>
              <a:endParaRPr kumimoji="0" lang="en-US" altLang="ko-KR" sz="1400" dirty="0">
                <a:solidFill>
                  <a:srgbClr val="3F3F4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3125163" y="4172072"/>
              <a:ext cx="5983186" cy="7746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4A24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pandas</a:t>
              </a:r>
              <a:r>
                <a:rPr lang="en-US" altLang="ko-KR" sz="1400" dirty="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numpy</a:t>
              </a:r>
              <a:r>
                <a:rPr lang="en-US" altLang="ko-KR" sz="1400" dirty="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matplotlib</a:t>
              </a:r>
              <a:r>
                <a:rPr lang="en-US" altLang="ko-KR" sz="1400" dirty="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seaborn</a:t>
              </a:r>
              <a:r>
                <a:rPr lang="en-US" altLang="ko-KR" sz="1400" dirty="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BeautifulSoup</a:t>
              </a:r>
              <a:r>
                <a:rPr lang="en-US" altLang="ko-KR" sz="1400" dirty="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selenium, folium, </a:t>
              </a:r>
              <a:r>
                <a:rPr lang="en-US" altLang="ko-KR" sz="1400" dirty="0" err="1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html_table_parser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urllib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time, requests,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json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re,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wordcloud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konlpy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datetime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tqdm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mapshaper</a:t>
              </a:r>
              <a:r>
                <a:rPr lang="en-US" altLang="ko-KR" sz="140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collections</a:t>
              </a:r>
              <a:r>
                <a:rPr lang="en-US" altLang="ko-KR" sz="140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smtClean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apyori,networkx</a:t>
              </a:r>
              <a:endParaRPr lang="en-US" altLang="ko-KR" sz="1400" dirty="0">
                <a:solidFill>
                  <a:srgbClr val="3F3F4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1901527" y="4172075"/>
              <a:ext cx="1080000" cy="774641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spc="-100" dirty="0" smtClean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Python Library</a:t>
              </a:r>
              <a:endParaRPr kumimoji="0" lang="en-US" altLang="ko-KR" sz="1400" b="1" spc="-1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2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599" y="127001"/>
            <a:ext cx="369238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연관 분석 </a:t>
            </a:r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/ </a:t>
            </a:r>
            <a:r>
              <a:rPr lang="en-US" altLang="ko-KR" sz="2800" dirty="0">
                <a:solidFill>
                  <a:srgbClr val="34A246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TF-IDF</a:t>
            </a:r>
            <a:endParaRPr lang="ko-KR" altLang="en-US" sz="2800" dirty="0">
              <a:solidFill>
                <a:srgbClr val="34A246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2437" y="128376"/>
            <a:ext cx="1123507" cy="52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20982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28599" y="854858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</a:t>
            </a:r>
            <a:endParaRPr lang="en-US" altLang="ko-KR" sz="3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3234" y="3579494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</a:t>
            </a:r>
            <a:r>
              <a:rPr lang="en-US" altLang="ko-KR" sz="3200" b="1" cap="none" spc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3200" b="1" cap="none" spc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04518" y="854858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r>
            <a:r>
              <a:rPr lang="en-US" altLang="ko-KR" sz="3200" b="1" cap="none" spc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3200" b="1" cap="none" spc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04518" y="3579495"/>
            <a:ext cx="100981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</a:t>
            </a:r>
            <a:r>
              <a:rPr lang="en-US" altLang="ko-KR" sz="3200" b="1" cap="none" spc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E5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altLang="ko-KR" sz="3200" b="1" cap="none" spc="0">
              <a:ln w="12700">
                <a:solidFill>
                  <a:schemeClr val="accent1"/>
                </a:solidFill>
                <a:prstDash val="solid"/>
              </a:ln>
              <a:solidFill>
                <a:srgbClr val="1E5C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34" y="1900113"/>
            <a:ext cx="4475649" cy="1218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30" y="914861"/>
            <a:ext cx="4470437" cy="2399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11" y="4164269"/>
            <a:ext cx="4466107" cy="24185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512" y="3579494"/>
            <a:ext cx="2076072" cy="300332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640026" y="1022975"/>
            <a:ext cx="1662679" cy="354510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TF-IDF</a:t>
            </a:r>
            <a:r>
              <a:rPr lang="ko-KR" altLang="en-US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599" y="127001"/>
            <a:ext cx="369238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연관 분석 </a:t>
            </a:r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/ TF-IDF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2437" y="128376"/>
            <a:ext cx="161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사용방안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20982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0" y="1073559"/>
            <a:ext cx="6008651" cy="5203160"/>
            <a:chOff x="561482" y="1073559"/>
            <a:chExt cx="6008651" cy="5203160"/>
          </a:xfrm>
        </p:grpSpPr>
        <p:sp>
          <p:nvSpPr>
            <p:cNvPr id="6" name="직사각형 5"/>
            <p:cNvSpPr/>
            <p:nvPr/>
          </p:nvSpPr>
          <p:spPr>
            <a:xfrm>
              <a:off x="561482" y="1073559"/>
              <a:ext cx="2852136" cy="745059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Keyword : </a:t>
              </a:r>
              <a:r>
                <a:rPr lang="ko-KR" altLang="en-US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서울 여행지 추천 </a:t>
              </a:r>
              <a:endPara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46500" y="1073559"/>
              <a:ext cx="2823633" cy="745059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Keyword: </a:t>
              </a:r>
              <a:r>
                <a:rPr lang="ko-KR" altLang="en-US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서울 데이트 추천</a:t>
              </a:r>
              <a:endPara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32" y="1942239"/>
              <a:ext cx="2762636" cy="427732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760" y="1942239"/>
              <a:ext cx="2848373" cy="4334480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6206633" y="1073559"/>
            <a:ext cx="6008651" cy="745059"/>
            <a:chOff x="561482" y="1073559"/>
            <a:chExt cx="6008651" cy="745059"/>
          </a:xfrm>
        </p:grpSpPr>
        <p:sp>
          <p:nvSpPr>
            <p:cNvPr id="14" name="직사각형 13"/>
            <p:cNvSpPr/>
            <p:nvPr/>
          </p:nvSpPr>
          <p:spPr>
            <a:xfrm>
              <a:off x="561482" y="1073559"/>
              <a:ext cx="2852136" cy="745059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Keyword : </a:t>
              </a:r>
              <a:r>
                <a:rPr lang="ko-KR" altLang="en-US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제주 관광지 추천 </a:t>
              </a:r>
              <a:endPara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46500" y="1073559"/>
              <a:ext cx="2823633" cy="745059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Keyword: </a:t>
              </a:r>
              <a:r>
                <a:rPr lang="ko-KR" altLang="en-US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제주 </a:t>
              </a:r>
              <a:r>
                <a:rPr lang="ko-KR" altLang="en-US" dirty="0" err="1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액티비티</a:t>
              </a:r>
              <a:endPara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33" y="1951765"/>
            <a:ext cx="2924583" cy="43249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51" y="1951765"/>
            <a:ext cx="279121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0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05.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결론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9259" y="1118919"/>
            <a:ext cx="11233480" cy="1501717"/>
            <a:chOff x="479259" y="901452"/>
            <a:chExt cx="11233480" cy="1501717"/>
          </a:xfrm>
        </p:grpSpPr>
        <p:grpSp>
          <p:nvGrpSpPr>
            <p:cNvPr id="12" name="그룹 11"/>
            <p:cNvGrpSpPr/>
            <p:nvPr/>
          </p:nvGrpSpPr>
          <p:grpSpPr>
            <a:xfrm>
              <a:off x="479259" y="901452"/>
              <a:ext cx="11233480" cy="1501717"/>
              <a:chOff x="477874" y="2690446"/>
              <a:chExt cx="11233480" cy="1501717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477874" y="3020433"/>
                <a:ext cx="3019352" cy="900283"/>
              </a:xfrm>
              <a:prstGeom prst="roundRect">
                <a:avLst/>
              </a:prstGeom>
              <a:noFill/>
              <a:ln w="28575">
                <a:solidFill>
                  <a:srgbClr val="34A2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연관분석 및 </a:t>
                </a:r>
                <a:r>
                  <a: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Network</a:t>
                </a:r>
                <a:r>
                  <a:rPr lang="ko-KR" altLang="en-US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분석</a:t>
                </a:r>
                <a:endParaRPr lang="ko-KR" altLang="en-US" dirty="0">
                  <a:solidFill>
                    <a:srgbClr val="1E5C2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287592" y="2690446"/>
                <a:ext cx="7423762" cy="1501717"/>
                <a:chOff x="4287592" y="1056068"/>
                <a:chExt cx="7003781" cy="3136095"/>
              </a:xfrm>
            </p:grpSpPr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4287592" y="1674254"/>
                  <a:ext cx="3231345" cy="2021983"/>
                </a:xfrm>
                <a:prstGeom prst="roundRect">
                  <a:avLst/>
                </a:prstGeom>
                <a:noFill/>
                <a:ln w="28575">
                  <a:solidFill>
                    <a:srgbClr val="34A2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연관관계에 있는 </a:t>
                  </a:r>
                  <a:endPara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en-US" altLang="ko-KR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Data</a:t>
                  </a:r>
                  <a:r>
                    <a:rPr lang="ko-KR" altLang="en-US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확인 및 </a:t>
                  </a:r>
                  <a:r>
                    <a:rPr lang="en-US" altLang="ko-KR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list</a:t>
                  </a:r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생성</a:t>
                  </a:r>
                  <a:endPara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8060028" y="1674253"/>
                  <a:ext cx="3231345" cy="2021983"/>
                </a:xfrm>
                <a:prstGeom prst="roundRect">
                  <a:avLst/>
                </a:prstGeom>
                <a:noFill/>
                <a:ln w="28575">
                  <a:solidFill>
                    <a:srgbClr val="34A2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주요 여행지 추천에 </a:t>
                  </a:r>
                  <a:endPara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연관관계 여행지</a:t>
                  </a:r>
                  <a:endPara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en-US" altLang="ko-KR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List </a:t>
                  </a:r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제공가능</a:t>
                  </a:r>
                  <a:endParaRPr lang="ko-KR" altLang="en-US" dirty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17" name="아래로 구부러진 화살표 16"/>
                <p:cNvSpPr/>
                <p:nvPr/>
              </p:nvSpPr>
              <p:spPr>
                <a:xfrm>
                  <a:off x="6812923" y="1056068"/>
                  <a:ext cx="2009104" cy="437881"/>
                </a:xfrm>
                <a:prstGeom prst="curvedDownArrow">
                  <a:avLst/>
                </a:prstGeom>
                <a:solidFill>
                  <a:srgbClr val="34A246"/>
                </a:solidFill>
                <a:ln>
                  <a:solidFill>
                    <a:srgbClr val="34A24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아래로 구부러진 화살표 21"/>
                <p:cNvSpPr/>
                <p:nvPr/>
              </p:nvSpPr>
              <p:spPr>
                <a:xfrm flipH="1" flipV="1">
                  <a:off x="6877316" y="3754282"/>
                  <a:ext cx="2009104" cy="437881"/>
                </a:xfrm>
                <a:prstGeom prst="curvedDownArrow">
                  <a:avLst/>
                </a:prstGeom>
                <a:solidFill>
                  <a:srgbClr val="34A246"/>
                </a:solidFill>
                <a:ln>
                  <a:solidFill>
                    <a:srgbClr val="34A24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" name="톱니 모양의 오른쪽 화살표 3"/>
            <p:cNvSpPr/>
            <p:nvPr/>
          </p:nvSpPr>
          <p:spPr>
            <a:xfrm>
              <a:off x="3629661" y="1491395"/>
              <a:ext cx="528266" cy="378176"/>
            </a:xfrm>
            <a:prstGeom prst="notchedRightArrow">
              <a:avLst/>
            </a:prstGeom>
            <a:solidFill>
              <a:srgbClr val="2C8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79259" y="4707424"/>
            <a:ext cx="11233480" cy="1501717"/>
            <a:chOff x="479259" y="3485528"/>
            <a:chExt cx="11233480" cy="1501717"/>
          </a:xfrm>
        </p:grpSpPr>
        <p:grpSp>
          <p:nvGrpSpPr>
            <p:cNvPr id="3" name="그룹 2"/>
            <p:cNvGrpSpPr/>
            <p:nvPr/>
          </p:nvGrpSpPr>
          <p:grpSpPr>
            <a:xfrm>
              <a:off x="479259" y="3485528"/>
              <a:ext cx="11233480" cy="1501717"/>
              <a:chOff x="477874" y="2690446"/>
              <a:chExt cx="11233480" cy="1501717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477874" y="3020433"/>
                <a:ext cx="3019352" cy="900283"/>
              </a:xfrm>
              <a:prstGeom prst="roundRect">
                <a:avLst/>
              </a:prstGeom>
              <a:noFill/>
              <a:ln w="28575">
                <a:solidFill>
                  <a:srgbClr val="34A2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Keyword</a:t>
                </a:r>
                <a:r>
                  <a:rPr lang="ko-KR" altLang="en-US" dirty="0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별로 </a:t>
                </a:r>
                <a:r>
                  <a:rPr lang="ko-KR" altLang="en-US" dirty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도출 값 상이함</a:t>
                </a: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4287592" y="2690446"/>
                <a:ext cx="7423762" cy="1501717"/>
                <a:chOff x="4287592" y="1056068"/>
                <a:chExt cx="7003781" cy="3136095"/>
              </a:xfrm>
            </p:grpSpPr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4287592" y="1674254"/>
                  <a:ext cx="3231345" cy="2021983"/>
                </a:xfrm>
                <a:prstGeom prst="roundRect">
                  <a:avLst/>
                </a:prstGeom>
                <a:noFill/>
                <a:ln w="28575">
                  <a:solidFill>
                    <a:srgbClr val="34A2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예상 가능한 </a:t>
                  </a:r>
                  <a:r>
                    <a:rPr lang="en-US" altLang="ko-KR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keyword</a:t>
                  </a:r>
                  <a:r>
                    <a:rPr lang="ko-KR" altLang="en-US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별 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Dataset </a:t>
                  </a:r>
                  <a:r>
                    <a:rPr lang="ko-KR" altLang="en-US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축적</a:t>
                  </a:r>
                </a:p>
              </p:txBody>
            </p:sp>
            <p:sp>
              <p:nvSpPr>
                <p:cNvPr id="20" name="모서리가 둥근 직사각형 19"/>
                <p:cNvSpPr/>
                <p:nvPr/>
              </p:nvSpPr>
              <p:spPr>
                <a:xfrm>
                  <a:off x="8060028" y="1674253"/>
                  <a:ext cx="3231345" cy="2021983"/>
                </a:xfrm>
                <a:prstGeom prst="roundRect">
                  <a:avLst/>
                </a:prstGeom>
                <a:noFill/>
                <a:ln w="28575">
                  <a:solidFill>
                    <a:srgbClr val="34A2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Dataset </a:t>
                  </a:r>
                </a:p>
                <a:p>
                  <a:pPr algn="ctr"/>
                  <a:r>
                    <a:rPr lang="ko-KR" altLang="en-US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세부 카테고리항목 분류</a:t>
                  </a:r>
                </a:p>
              </p:txBody>
            </p:sp>
            <p:sp>
              <p:nvSpPr>
                <p:cNvPr id="24" name="아래로 구부러진 화살표 23"/>
                <p:cNvSpPr/>
                <p:nvPr/>
              </p:nvSpPr>
              <p:spPr>
                <a:xfrm>
                  <a:off x="6812923" y="1056068"/>
                  <a:ext cx="2009104" cy="437881"/>
                </a:xfrm>
                <a:prstGeom prst="curvedDownArrow">
                  <a:avLst/>
                </a:prstGeom>
                <a:solidFill>
                  <a:srgbClr val="34A246"/>
                </a:solidFill>
                <a:ln>
                  <a:solidFill>
                    <a:srgbClr val="34A24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아래로 구부러진 화살표 24"/>
                <p:cNvSpPr/>
                <p:nvPr/>
              </p:nvSpPr>
              <p:spPr>
                <a:xfrm flipH="1" flipV="1">
                  <a:off x="6877316" y="3754282"/>
                  <a:ext cx="2009104" cy="437881"/>
                </a:xfrm>
                <a:prstGeom prst="curvedDownArrow">
                  <a:avLst/>
                </a:prstGeom>
                <a:solidFill>
                  <a:srgbClr val="34A246"/>
                </a:solidFill>
                <a:ln>
                  <a:solidFill>
                    <a:srgbClr val="34A24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3" name="톱니 모양의 오른쪽 화살표 22"/>
            <p:cNvSpPr/>
            <p:nvPr/>
          </p:nvSpPr>
          <p:spPr>
            <a:xfrm>
              <a:off x="3629661" y="4076568"/>
              <a:ext cx="528266" cy="378176"/>
            </a:xfrm>
            <a:prstGeom prst="notchedRightArrow">
              <a:avLst/>
            </a:prstGeom>
            <a:solidFill>
              <a:srgbClr val="2C8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덧셈 기호 7"/>
          <p:cNvSpPr/>
          <p:nvPr/>
        </p:nvSpPr>
        <p:spPr>
          <a:xfrm>
            <a:off x="5544333" y="3088093"/>
            <a:ext cx="914400" cy="914400"/>
          </a:xfrm>
          <a:prstGeom prst="mathPlus">
            <a:avLst/>
          </a:prstGeom>
          <a:solidFill>
            <a:srgbClr val="2C88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05.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결론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9259" y="1118919"/>
            <a:ext cx="11233480" cy="1501717"/>
            <a:chOff x="479259" y="901452"/>
            <a:chExt cx="11233480" cy="1501717"/>
          </a:xfrm>
        </p:grpSpPr>
        <p:grpSp>
          <p:nvGrpSpPr>
            <p:cNvPr id="12" name="그룹 11"/>
            <p:cNvGrpSpPr/>
            <p:nvPr/>
          </p:nvGrpSpPr>
          <p:grpSpPr>
            <a:xfrm>
              <a:off x="479259" y="901452"/>
              <a:ext cx="11233480" cy="1501717"/>
              <a:chOff x="477874" y="2690446"/>
              <a:chExt cx="11233480" cy="1501717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477874" y="3020433"/>
                <a:ext cx="3019352" cy="900283"/>
              </a:xfrm>
              <a:prstGeom prst="roundRect">
                <a:avLst/>
              </a:prstGeom>
              <a:noFill/>
              <a:ln w="28575">
                <a:solidFill>
                  <a:srgbClr val="34A2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연관분석 및 </a:t>
                </a:r>
                <a:r>
                  <a: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Network</a:t>
                </a:r>
                <a:r>
                  <a:rPr lang="ko-KR" altLang="en-US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분석</a:t>
                </a:r>
                <a:endParaRPr lang="ko-KR" altLang="en-US" dirty="0">
                  <a:solidFill>
                    <a:srgbClr val="1E5C28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287592" y="2690446"/>
                <a:ext cx="7423762" cy="1501717"/>
                <a:chOff x="4287592" y="1056068"/>
                <a:chExt cx="7003781" cy="3136095"/>
              </a:xfrm>
            </p:grpSpPr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4287592" y="1674254"/>
                  <a:ext cx="3231345" cy="2021983"/>
                </a:xfrm>
                <a:prstGeom prst="roundRect">
                  <a:avLst/>
                </a:prstGeom>
                <a:noFill/>
                <a:ln w="28575">
                  <a:solidFill>
                    <a:srgbClr val="34A2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연관관계에 있는 </a:t>
                  </a:r>
                  <a:endPara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en-US" altLang="ko-KR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Data</a:t>
                  </a:r>
                  <a:r>
                    <a:rPr lang="ko-KR" altLang="en-US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 </a:t>
                  </a:r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확인 및 </a:t>
                  </a:r>
                  <a:r>
                    <a:rPr lang="en-US" altLang="ko-KR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list</a:t>
                  </a:r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생성</a:t>
                  </a:r>
                  <a:endPara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8060028" y="1674253"/>
                  <a:ext cx="3231345" cy="2021983"/>
                </a:xfrm>
                <a:prstGeom prst="roundRect">
                  <a:avLst/>
                </a:prstGeom>
                <a:noFill/>
                <a:ln w="28575">
                  <a:solidFill>
                    <a:srgbClr val="34A2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주요 여행지 추천에 </a:t>
                  </a:r>
                  <a:endPara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연관관계 여행지</a:t>
                  </a:r>
                  <a:endParaRPr lang="en-US" altLang="ko-KR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  <a:p>
                  <a:pPr algn="ctr"/>
                  <a:r>
                    <a:rPr lang="en-US" altLang="ko-KR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List </a:t>
                  </a:r>
                  <a:r>
                    <a:rPr lang="ko-KR" altLang="en-US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제공가능</a:t>
                  </a:r>
                  <a:endParaRPr lang="ko-KR" altLang="en-US" dirty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endParaRPr>
                </a:p>
              </p:txBody>
            </p:sp>
            <p:sp>
              <p:nvSpPr>
                <p:cNvPr id="17" name="아래로 구부러진 화살표 16"/>
                <p:cNvSpPr/>
                <p:nvPr/>
              </p:nvSpPr>
              <p:spPr>
                <a:xfrm>
                  <a:off x="6812923" y="1056068"/>
                  <a:ext cx="2009104" cy="437881"/>
                </a:xfrm>
                <a:prstGeom prst="curvedDownArrow">
                  <a:avLst/>
                </a:prstGeom>
                <a:solidFill>
                  <a:srgbClr val="34A246"/>
                </a:solidFill>
                <a:ln>
                  <a:solidFill>
                    <a:srgbClr val="34A24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아래로 구부러진 화살표 21"/>
                <p:cNvSpPr/>
                <p:nvPr/>
              </p:nvSpPr>
              <p:spPr>
                <a:xfrm flipH="1" flipV="1">
                  <a:off x="6877316" y="3754282"/>
                  <a:ext cx="2009104" cy="437881"/>
                </a:xfrm>
                <a:prstGeom prst="curvedDownArrow">
                  <a:avLst/>
                </a:prstGeom>
                <a:solidFill>
                  <a:srgbClr val="34A246"/>
                </a:solidFill>
                <a:ln>
                  <a:solidFill>
                    <a:srgbClr val="34A24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" name="톱니 모양의 오른쪽 화살표 3"/>
            <p:cNvSpPr/>
            <p:nvPr/>
          </p:nvSpPr>
          <p:spPr>
            <a:xfrm>
              <a:off x="3629661" y="1491395"/>
              <a:ext cx="528266" cy="378176"/>
            </a:xfrm>
            <a:prstGeom prst="notchedRightArrow">
              <a:avLst/>
            </a:prstGeom>
            <a:solidFill>
              <a:srgbClr val="2C8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79259" y="4707424"/>
            <a:ext cx="11233480" cy="1501717"/>
            <a:chOff x="479259" y="3485528"/>
            <a:chExt cx="11233480" cy="1501717"/>
          </a:xfrm>
        </p:grpSpPr>
        <p:grpSp>
          <p:nvGrpSpPr>
            <p:cNvPr id="3" name="그룹 2"/>
            <p:cNvGrpSpPr/>
            <p:nvPr/>
          </p:nvGrpSpPr>
          <p:grpSpPr>
            <a:xfrm>
              <a:off x="479259" y="3485528"/>
              <a:ext cx="11233480" cy="1501717"/>
              <a:chOff x="477874" y="2690446"/>
              <a:chExt cx="11233480" cy="1501717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477874" y="3020433"/>
                <a:ext cx="3019352" cy="900283"/>
              </a:xfrm>
              <a:prstGeom prst="roundRect">
                <a:avLst/>
              </a:prstGeom>
              <a:noFill/>
              <a:ln w="28575">
                <a:solidFill>
                  <a:srgbClr val="34A2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Keyword</a:t>
                </a:r>
                <a:r>
                  <a:rPr lang="ko-KR" altLang="en-US" dirty="0" smtClean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별로 </a:t>
                </a:r>
                <a:r>
                  <a:rPr lang="ko-KR" altLang="en-US" dirty="0">
                    <a:solidFill>
                      <a:srgbClr val="1E5C28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도출 값 상이함</a:t>
                </a: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4287592" y="2690446"/>
                <a:ext cx="7423762" cy="1501717"/>
                <a:chOff x="4287592" y="1056068"/>
                <a:chExt cx="7003781" cy="3136095"/>
              </a:xfrm>
            </p:grpSpPr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4287592" y="1674254"/>
                  <a:ext cx="3231345" cy="2021983"/>
                </a:xfrm>
                <a:prstGeom prst="roundRect">
                  <a:avLst/>
                </a:prstGeom>
                <a:noFill/>
                <a:ln w="28575">
                  <a:solidFill>
                    <a:srgbClr val="34A2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예상 가능한 </a:t>
                  </a:r>
                  <a:r>
                    <a:rPr lang="en-US" altLang="ko-KR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keyword</a:t>
                  </a:r>
                  <a:r>
                    <a:rPr lang="ko-KR" altLang="en-US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별 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Dataset </a:t>
                  </a:r>
                  <a:r>
                    <a:rPr lang="ko-KR" altLang="en-US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축적</a:t>
                  </a:r>
                </a:p>
              </p:txBody>
            </p:sp>
            <p:sp>
              <p:nvSpPr>
                <p:cNvPr id="20" name="모서리가 둥근 직사각형 19"/>
                <p:cNvSpPr/>
                <p:nvPr/>
              </p:nvSpPr>
              <p:spPr>
                <a:xfrm>
                  <a:off x="8060028" y="1674253"/>
                  <a:ext cx="3231345" cy="2021983"/>
                </a:xfrm>
                <a:prstGeom prst="roundRect">
                  <a:avLst/>
                </a:prstGeom>
                <a:noFill/>
                <a:ln w="28575">
                  <a:solidFill>
                    <a:srgbClr val="34A2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Dataset </a:t>
                  </a:r>
                </a:p>
                <a:p>
                  <a:pPr algn="ctr"/>
                  <a:r>
                    <a:rPr lang="ko-KR" altLang="en-US" dirty="0">
                      <a:solidFill>
                        <a:srgbClr val="1E5C28"/>
                      </a:solidFill>
                      <a:latin typeface="AppleSDGothicNeoB00" panose="02000503000000000000" pitchFamily="2" charset="-127"/>
                      <a:ea typeface="AppleSDGothicNeoB00" panose="02000503000000000000" pitchFamily="2" charset="-127"/>
                    </a:rPr>
                    <a:t>세부 카테고리항목 분류</a:t>
                  </a:r>
                </a:p>
              </p:txBody>
            </p:sp>
            <p:sp>
              <p:nvSpPr>
                <p:cNvPr id="24" name="아래로 구부러진 화살표 23"/>
                <p:cNvSpPr/>
                <p:nvPr/>
              </p:nvSpPr>
              <p:spPr>
                <a:xfrm>
                  <a:off x="6812923" y="1056068"/>
                  <a:ext cx="2009104" cy="437881"/>
                </a:xfrm>
                <a:prstGeom prst="curvedDownArrow">
                  <a:avLst/>
                </a:prstGeom>
                <a:solidFill>
                  <a:srgbClr val="34A246"/>
                </a:solidFill>
                <a:ln>
                  <a:solidFill>
                    <a:srgbClr val="34A24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아래로 구부러진 화살표 24"/>
                <p:cNvSpPr/>
                <p:nvPr/>
              </p:nvSpPr>
              <p:spPr>
                <a:xfrm flipH="1" flipV="1">
                  <a:off x="6877316" y="3754282"/>
                  <a:ext cx="2009104" cy="437881"/>
                </a:xfrm>
                <a:prstGeom prst="curvedDownArrow">
                  <a:avLst/>
                </a:prstGeom>
                <a:solidFill>
                  <a:srgbClr val="34A246"/>
                </a:solidFill>
                <a:ln>
                  <a:solidFill>
                    <a:srgbClr val="34A246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3" name="톱니 모양의 오른쪽 화살표 22"/>
            <p:cNvSpPr/>
            <p:nvPr/>
          </p:nvSpPr>
          <p:spPr>
            <a:xfrm>
              <a:off x="3629661" y="4076568"/>
              <a:ext cx="528266" cy="378176"/>
            </a:xfrm>
            <a:prstGeom prst="notchedRightArrow">
              <a:avLst/>
            </a:prstGeom>
            <a:solidFill>
              <a:srgbClr val="2C8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덧셈 기호 7"/>
          <p:cNvSpPr/>
          <p:nvPr/>
        </p:nvSpPr>
        <p:spPr>
          <a:xfrm>
            <a:off x="5544333" y="3088093"/>
            <a:ext cx="914400" cy="914400"/>
          </a:xfrm>
          <a:prstGeom prst="mathPlus">
            <a:avLst/>
          </a:prstGeom>
          <a:solidFill>
            <a:srgbClr val="2C88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775653"/>
            <a:ext cx="12192000" cy="553928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15683" y="2584311"/>
            <a:ext cx="89606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2800" spc="3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 제공을 원하는 관광객들에게</a:t>
            </a:r>
            <a:endParaRPr lang="en-US" altLang="ko-KR" sz="2800" spc="30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2800" spc="3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원하는           의 </a:t>
            </a:r>
            <a:r>
              <a:rPr lang="en-US" altLang="ko-KR" sz="2800" spc="3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</a:t>
            </a:r>
            <a:r>
              <a:rPr lang="ko-KR" altLang="en-US" sz="2800" spc="3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와</a:t>
            </a:r>
            <a:endParaRPr lang="en-US" altLang="ko-KR" sz="2800" spc="30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2800" spc="3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          와 연관된 </a:t>
            </a:r>
            <a:r>
              <a:rPr lang="en-US" altLang="ko-KR" sz="2800" spc="3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</a:t>
            </a:r>
            <a:r>
              <a:rPr lang="ko-KR" altLang="en-US" sz="2800" spc="3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들을 </a:t>
            </a:r>
            <a:endParaRPr lang="en-US" altLang="ko-KR" sz="2800" spc="300" smtClean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2800" spc="30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 할 수 있다</a:t>
            </a:r>
            <a:r>
              <a:rPr lang="en-US" altLang="ko-KR" sz="2800" spc="30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en-US" altLang="ko-KR" sz="2800" spc="3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>
              <a:spcBef>
                <a:spcPts val="600"/>
              </a:spcBef>
            </a:pPr>
            <a:endParaRPr lang="ko-KR" altLang="en-US" sz="2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011680" y="2084832"/>
            <a:ext cx="8211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011680" y="4953741"/>
            <a:ext cx="8211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635621" y="4170719"/>
            <a:ext cx="908712" cy="451207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</a:t>
            </a:r>
            <a:endParaRPr lang="ko-KR" altLang="en-US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77067" y="3632835"/>
            <a:ext cx="1129552" cy="451207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여행지</a:t>
            </a:r>
            <a:endParaRPr lang="ko-KR" altLang="en-US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47617" y="3107466"/>
            <a:ext cx="1129552" cy="451207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여행지</a:t>
            </a:r>
            <a:endParaRPr lang="ko-KR" altLang="en-US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6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05. </a:t>
            </a:r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결론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834604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33596" y="128376"/>
            <a:ext cx="161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한계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4688093"/>
            <a:ext cx="12192000" cy="1372993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여행지 추천 알고리즘에  참고할 하나의  부품일 </a:t>
            </a:r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뿐</a:t>
            </a:r>
            <a:r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8734321" y="1542177"/>
            <a:ext cx="2252582" cy="2252582"/>
            <a:chOff x="1200180" y="1447179"/>
            <a:chExt cx="2252582" cy="2252582"/>
          </a:xfrm>
        </p:grpSpPr>
        <p:sp>
          <p:nvSpPr>
            <p:cNvPr id="27" name="직사각형 26"/>
            <p:cNvSpPr/>
            <p:nvPr/>
          </p:nvSpPr>
          <p:spPr>
            <a:xfrm>
              <a:off x="1200180" y="1447179"/>
              <a:ext cx="2252582" cy="2252582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581" y="1666916"/>
              <a:ext cx="1851779" cy="1851779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837127" y="1542177"/>
            <a:ext cx="6065949" cy="2252582"/>
          </a:xfrm>
          <a:prstGeom prst="roundRect">
            <a:avLst/>
          </a:prstGeom>
          <a:noFill/>
          <a:ln w="28575">
            <a:solidFill>
              <a:srgbClr val="34A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2C883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데이터량 미달</a:t>
            </a:r>
            <a:endParaRPr lang="en-US" altLang="ko-KR" smtClean="0">
              <a:solidFill>
                <a:srgbClr val="2C883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mtClean="0">
                <a:solidFill>
                  <a:srgbClr val="2C883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불용어 처리의 기준 모호성</a:t>
            </a:r>
            <a:endParaRPr lang="en-US" altLang="ko-KR">
              <a:solidFill>
                <a:srgbClr val="2C883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mtClean="0">
                <a:solidFill>
                  <a:srgbClr val="2C883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가치 </a:t>
            </a:r>
            <a:r>
              <a:rPr lang="ko-KR" altLang="en-US">
                <a:solidFill>
                  <a:srgbClr val="2C883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있는 </a:t>
            </a:r>
            <a:r>
              <a:rPr lang="ko-KR" altLang="en-US" smtClean="0">
                <a:solidFill>
                  <a:srgbClr val="2C883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텍스트의 제거가능성</a:t>
            </a:r>
            <a:endParaRPr lang="en-US" altLang="ko-KR" smtClean="0">
              <a:solidFill>
                <a:srgbClr val="2C883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mtClean="0">
                <a:solidFill>
                  <a:srgbClr val="2C883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정보 </a:t>
            </a:r>
            <a:r>
              <a:rPr lang="ko-KR" altLang="en-US" dirty="0" smtClean="0">
                <a:solidFill>
                  <a:srgbClr val="2C883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제공은 </a:t>
            </a:r>
            <a:r>
              <a:rPr lang="ko-KR" altLang="en-US" smtClean="0">
                <a:solidFill>
                  <a:srgbClr val="2C883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가능하나 </a:t>
            </a:r>
            <a:endParaRPr lang="en-US" altLang="ko-KR" smtClean="0">
              <a:solidFill>
                <a:srgbClr val="2C883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mtClean="0">
                <a:solidFill>
                  <a:srgbClr val="2C883B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여행지 추천 알고리즘의 구현에는 한계</a:t>
            </a:r>
            <a:endParaRPr lang="ko-KR" altLang="en-US" dirty="0">
              <a:solidFill>
                <a:srgbClr val="2C883B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0" name="줄무늬가 있는 오른쪽 화살표 29"/>
          <p:cNvSpPr/>
          <p:nvPr/>
        </p:nvSpPr>
        <p:spPr>
          <a:xfrm>
            <a:off x="7196267" y="2347272"/>
            <a:ext cx="1244862" cy="642391"/>
          </a:xfrm>
          <a:prstGeom prst="stripedRightArrow">
            <a:avLst/>
          </a:prstGeom>
          <a:solidFill>
            <a:srgbClr val="34A2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곱셈 기호 30"/>
          <p:cNvSpPr/>
          <p:nvPr/>
        </p:nvSpPr>
        <p:spPr>
          <a:xfrm>
            <a:off x="7497948" y="2167867"/>
            <a:ext cx="386366" cy="1039872"/>
          </a:xfrm>
          <a:prstGeom prst="mathMultiply">
            <a:avLst/>
          </a:prstGeom>
          <a:solidFill>
            <a:srgbClr val="DE424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22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참조</a:t>
            </a:r>
            <a:endParaRPr lang="ko-KR" altLang="en-US" sz="2800" dirty="0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99" y="945214"/>
            <a:ext cx="106562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사진제공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촬영자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한국관광공사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픽토그램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https://www.flaticon.com/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블로그 글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https://github.com/donghwan2/Crawling-World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블로그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https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://datart.tistory.com/28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숙박정보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https://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www.yanolja.com</a:t>
            </a:r>
            <a:r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/</a:t>
            </a:r>
            <a:endParaRPr lang="en-US" altLang="ko-KR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관광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-https://www.tour.go.kr/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관광데이터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https://datalab.visitkorea.or.kr/datalab/portal/main/getMainForm.do</a:t>
            </a:r>
          </a:p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지도시각화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5"/>
              </a:rPr>
              <a:t>https://mjs1995.tistory.com/170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TF-IDF -https://m.blog.naver.com/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vangarang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/221075347600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음식점 정보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6"/>
              </a:rPr>
              <a:t>https://www.menupan.com/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지역음식 네트워크 분석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7"/>
              </a:rPr>
              <a:t>http://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7"/>
              </a:rPr>
              <a:t>blog.naver.com/PostView.nhn?blogId=ahn128&amp;logNo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뷰 페이지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8"/>
              </a:rPr>
              <a:t>https://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8"/>
              </a:rPr>
              <a:t>hello-bryan.tistory.com/194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지도 페이지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9"/>
              </a:rPr>
              <a:t>https://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9"/>
              </a:rPr>
              <a:t>book.coalastudy.com/data-crawling/week-6/stage-3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지도시각화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파일 다운로드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0"/>
              </a:rPr>
              <a:t>http://www.gisdeveloper.co.kr/?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0"/>
              </a:rPr>
              <a:t>p=2332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마이리얼트립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공식사이트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1"/>
              </a:rPr>
              <a:t>https://www.myrealtrip.com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1"/>
              </a:rPr>
              <a:t>/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지도 이전 버전 사이트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2"/>
              </a:rPr>
              <a:t>https://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2"/>
              </a:rPr>
              <a:t>v4.map.naver.com</a:t>
            </a:r>
            <a:r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12"/>
              </a:rPr>
              <a:t>/</a:t>
            </a:r>
            <a:endParaRPr lang="en-US" altLang="ko-KR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연관 </a:t>
            </a:r>
            <a:r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</a:t>
            </a:r>
            <a:r>
              <a:rPr lang="en-US" altLang="ko-KR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-http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://blog.naver.com/PostView.nhn?blogId=ahn128&amp;logNo=221936967545&amp;redirect=Dlog&amp;widgetTypeCall=true&amp;directAccess=false</a:t>
            </a: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2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5C2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6680" y="2971800"/>
            <a:ext cx="4358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업무 분장</a:t>
            </a:r>
            <a:endParaRPr lang="ko-KR" altLang="en-US" sz="2800" dirty="0">
              <a:solidFill>
                <a:srgbClr val="34A24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74533" y="963240"/>
            <a:ext cx="4204836" cy="2610147"/>
            <a:chOff x="864469" y="967243"/>
            <a:chExt cx="4204836" cy="2610147"/>
          </a:xfrm>
        </p:grpSpPr>
        <p:sp>
          <p:nvSpPr>
            <p:cNvPr id="14" name="직사각형 13"/>
            <p:cNvSpPr/>
            <p:nvPr/>
          </p:nvSpPr>
          <p:spPr>
            <a:xfrm>
              <a:off x="864469" y="1417817"/>
              <a:ext cx="4204836" cy="2159573"/>
            </a:xfrm>
            <a:prstGeom prst="rect">
              <a:avLst/>
            </a:prstGeom>
            <a:noFill/>
            <a:ln>
              <a:solidFill>
                <a:srgbClr val="1E5C28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12121" y="967243"/>
              <a:ext cx="1709531" cy="450574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김광수</a:t>
              </a:r>
              <a:endPara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920362" y="963240"/>
            <a:ext cx="4204836" cy="2610147"/>
            <a:chOff x="864469" y="967243"/>
            <a:chExt cx="4204836" cy="2610147"/>
          </a:xfrm>
        </p:grpSpPr>
        <p:sp>
          <p:nvSpPr>
            <p:cNvPr id="22" name="직사각형 21"/>
            <p:cNvSpPr/>
            <p:nvPr/>
          </p:nvSpPr>
          <p:spPr>
            <a:xfrm>
              <a:off x="864469" y="1417817"/>
              <a:ext cx="4204836" cy="2159573"/>
            </a:xfrm>
            <a:prstGeom prst="rect">
              <a:avLst/>
            </a:prstGeom>
            <a:noFill/>
            <a:ln>
              <a:solidFill>
                <a:srgbClr val="1E5C28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12121" y="967243"/>
              <a:ext cx="1709531" cy="450574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박광염</a:t>
              </a:r>
              <a:endPara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74533" y="3798674"/>
            <a:ext cx="4204836" cy="2610147"/>
            <a:chOff x="864469" y="967243"/>
            <a:chExt cx="4204836" cy="2610147"/>
          </a:xfrm>
        </p:grpSpPr>
        <p:sp>
          <p:nvSpPr>
            <p:cNvPr id="25" name="직사각형 24"/>
            <p:cNvSpPr/>
            <p:nvPr/>
          </p:nvSpPr>
          <p:spPr>
            <a:xfrm>
              <a:off x="864469" y="1417817"/>
              <a:ext cx="4204836" cy="2159573"/>
            </a:xfrm>
            <a:prstGeom prst="rect">
              <a:avLst/>
            </a:prstGeom>
            <a:noFill/>
            <a:ln>
              <a:solidFill>
                <a:srgbClr val="1E5C28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112121" y="967243"/>
              <a:ext cx="1709531" cy="450574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박설아</a:t>
              </a:r>
              <a:endPara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362" y="3798674"/>
            <a:ext cx="4204836" cy="2610147"/>
            <a:chOff x="864469" y="967243"/>
            <a:chExt cx="4204836" cy="2610147"/>
          </a:xfrm>
        </p:grpSpPr>
        <p:sp>
          <p:nvSpPr>
            <p:cNvPr id="28" name="직사각형 27"/>
            <p:cNvSpPr/>
            <p:nvPr/>
          </p:nvSpPr>
          <p:spPr>
            <a:xfrm>
              <a:off x="864469" y="1417817"/>
              <a:ext cx="4204836" cy="2159573"/>
            </a:xfrm>
            <a:prstGeom prst="rect">
              <a:avLst/>
            </a:prstGeom>
            <a:noFill/>
            <a:ln>
              <a:solidFill>
                <a:srgbClr val="1E5C28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12121" y="967243"/>
              <a:ext cx="1709531" cy="450574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탁나은</a:t>
              </a:r>
              <a:endPara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193979" y="1569308"/>
            <a:ext cx="3857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M00" panose="020B0600000101010101" charset="-127"/>
                <a:ea typeface="AppleSDGothicNeoM00" panose="020B0600000101010101" charset="-127"/>
              </a:rPr>
              <a:t>- </a:t>
            </a:r>
            <a:r>
              <a:rPr lang="ko-KR" altLang="en-US" dirty="0">
                <a:latin typeface="AppleSDGothicNeoM00" panose="020B0600000101010101" charset="-127"/>
                <a:ea typeface="AppleSDGothicNeoM00" panose="020B0600000101010101" charset="-127"/>
              </a:rPr>
              <a:t>음식점 웹 </a:t>
            </a:r>
            <a:r>
              <a:rPr lang="ko-KR" altLang="en-US" dirty="0" err="1">
                <a:latin typeface="AppleSDGothicNeoM00" panose="020B0600000101010101" charset="-127"/>
                <a:ea typeface="AppleSDGothicNeoM00" panose="020B0600000101010101" charset="-127"/>
              </a:rPr>
              <a:t>크롤링</a:t>
            </a:r>
            <a:r>
              <a:rPr lang="ko-KR" altLang="en-US" dirty="0">
                <a:latin typeface="AppleSDGothicNeoM00" panose="020B0600000101010101" charset="-127"/>
                <a:ea typeface="AppleSDGothicNeoM00" panose="020B0600000101010101" charset="-127"/>
              </a:rPr>
              <a:t> 및 분석 </a:t>
            </a:r>
            <a:r>
              <a:rPr lang="en-US" altLang="ko-KR" dirty="0">
                <a:latin typeface="AppleSDGothicNeoM00" panose="020B0600000101010101" charset="-127"/>
                <a:ea typeface="AppleSDGothicNeoM00" panose="020B0600000101010101" charset="-127"/>
              </a:rPr>
              <a:t>(</a:t>
            </a:r>
            <a:r>
              <a:rPr lang="ko-KR" altLang="en-US" dirty="0" err="1">
                <a:latin typeface="AppleSDGothicNeoM00" panose="020B0600000101010101" charset="-127"/>
                <a:ea typeface="AppleSDGothicNeoM00" panose="020B0600000101010101" charset="-127"/>
              </a:rPr>
              <a:t>메뉴판</a:t>
            </a:r>
            <a:r>
              <a:rPr lang="ko-KR" altLang="en-US" dirty="0">
                <a:latin typeface="AppleSDGothicNeoM00" panose="020B0600000101010101" charset="-127"/>
                <a:ea typeface="AppleSDGothicNeoM00" panose="020B0600000101010101" charset="-127"/>
              </a:rPr>
              <a:t> 닷컴</a:t>
            </a:r>
            <a:r>
              <a:rPr lang="en-US" altLang="ko-KR" dirty="0">
                <a:latin typeface="AppleSDGothicNeoM00" panose="020B0600000101010101" charset="-127"/>
                <a:ea typeface="AppleSDGothicNeoM00" panose="020B0600000101010101" charset="-127"/>
              </a:rPr>
              <a:t>)</a:t>
            </a:r>
          </a:p>
          <a:p>
            <a:r>
              <a:rPr lang="en-US" altLang="ko-KR" dirty="0">
                <a:latin typeface="AppleSDGothicNeoM00" panose="020B0600000101010101" charset="-127"/>
                <a:ea typeface="AppleSDGothicNeoM00" panose="020B0600000101010101" charset="-127"/>
              </a:rPr>
              <a:t>- </a:t>
            </a:r>
            <a:r>
              <a:rPr lang="ko-KR" altLang="en-US" dirty="0">
                <a:latin typeface="AppleSDGothicNeoM00" panose="020B0600000101010101" charset="-127"/>
                <a:ea typeface="AppleSDGothicNeoM00" panose="020B0600000101010101" charset="-127"/>
              </a:rPr>
              <a:t>전국 맛집 등록 웹 </a:t>
            </a:r>
            <a:r>
              <a:rPr lang="ko-KR" altLang="en-US" dirty="0" err="1">
                <a:latin typeface="AppleSDGothicNeoM00" panose="020B0600000101010101" charset="-127"/>
                <a:ea typeface="AppleSDGothicNeoM00" panose="020B0600000101010101" charset="-127"/>
              </a:rPr>
              <a:t>크롤링</a:t>
            </a:r>
            <a:endParaRPr lang="en-US" altLang="ko-KR" dirty="0">
              <a:latin typeface="AppleSDGothicNeoM00" panose="020B0600000101010101" charset="-127"/>
              <a:ea typeface="AppleSDGothicNeoM00" panose="020B0600000101010101" charset="-127"/>
            </a:endParaRPr>
          </a:p>
          <a:p>
            <a:r>
              <a:rPr lang="en-US" altLang="ko-KR" dirty="0">
                <a:latin typeface="AppleSDGothicNeoM00" panose="020B0600000101010101" charset="-127"/>
                <a:ea typeface="AppleSDGothicNeoM00" panose="020B0600000101010101" charset="-127"/>
              </a:rPr>
              <a:t>- </a:t>
            </a:r>
            <a:r>
              <a:rPr lang="ko-KR" altLang="en-US" dirty="0">
                <a:latin typeface="AppleSDGothicNeoM00" panose="020B0600000101010101" charset="-127"/>
                <a:ea typeface="AppleSDGothicNeoM00" panose="020B0600000101010101" charset="-127"/>
              </a:rPr>
              <a:t>지도 시각화</a:t>
            </a:r>
            <a:r>
              <a:rPr lang="en-US" altLang="ko-KR" dirty="0">
                <a:latin typeface="AppleSDGothicNeoM00" panose="020B0600000101010101" charset="-127"/>
                <a:ea typeface="AppleSDGothicNeoM00" panose="020B0600000101010101" charset="-127"/>
              </a:rPr>
              <a:t>, </a:t>
            </a:r>
            <a:r>
              <a:rPr lang="ko-KR" altLang="en-US" dirty="0" err="1">
                <a:latin typeface="AppleSDGothicNeoM00" panose="020B0600000101010101" charset="-127"/>
                <a:ea typeface="AppleSDGothicNeoM00" panose="020B0600000101010101" charset="-127"/>
              </a:rPr>
              <a:t>지역음식</a:t>
            </a:r>
            <a:r>
              <a:rPr lang="ko-KR" altLang="en-US" dirty="0">
                <a:latin typeface="AppleSDGothicNeoM00" panose="020B0600000101010101" charset="-127"/>
                <a:ea typeface="AppleSDGothicNeoM00" panose="020B0600000101010101" charset="-127"/>
              </a:rPr>
              <a:t> </a:t>
            </a:r>
            <a:r>
              <a:rPr lang="en-US" altLang="ko-KR" dirty="0" err="1">
                <a:latin typeface="AppleSDGothicNeoM00" panose="020B0600000101010101" charset="-127"/>
                <a:ea typeface="AppleSDGothicNeoM00" panose="020B0600000101010101" charset="-127"/>
              </a:rPr>
              <a:t>wordcloud</a:t>
            </a:r>
            <a:endParaRPr lang="en-US" altLang="ko-KR" dirty="0">
              <a:latin typeface="AppleSDGothicNeoM00" panose="020B0600000101010101" charset="-127"/>
              <a:ea typeface="AppleSDGothicNeoM00" panose="020B0600000101010101" charset="-127"/>
            </a:endParaRPr>
          </a:p>
          <a:p>
            <a:r>
              <a:rPr lang="en-US" altLang="ko-KR" dirty="0">
                <a:latin typeface="AppleSDGothicNeoM00" panose="020B0600000101010101" charset="-127"/>
                <a:ea typeface="AppleSDGothicNeoM00" panose="020B0600000101010101" charset="-127"/>
              </a:rPr>
              <a:t>- </a:t>
            </a:r>
            <a:r>
              <a:rPr lang="ko-KR" altLang="en-US" dirty="0">
                <a:latin typeface="AppleSDGothicNeoM00" panose="020B0600000101010101" charset="-127"/>
                <a:ea typeface="AppleSDGothicNeoM00" panose="020B0600000101010101" charset="-127"/>
              </a:rPr>
              <a:t>관광공사 빅데이터 공개자료 분석</a:t>
            </a:r>
            <a:endParaRPr lang="en-US" altLang="ko-KR" dirty="0">
              <a:latin typeface="AppleSDGothicNeoM00" panose="020B0600000101010101" charset="-127"/>
              <a:ea typeface="AppleSDGothicNeoM00" panose="020B0600000101010101" charset="-127"/>
            </a:endParaRPr>
          </a:p>
          <a:p>
            <a:r>
              <a:rPr lang="en-US" altLang="ko-KR" dirty="0">
                <a:latin typeface="AppleSDGothicNeoM00" panose="020B0600000101010101" charset="-127"/>
                <a:ea typeface="AppleSDGothicNeoM00" panose="020B0600000101010101" charset="-127"/>
              </a:rPr>
              <a:t>- </a:t>
            </a:r>
            <a:r>
              <a:rPr lang="ko-KR" altLang="en-US" dirty="0" err="1">
                <a:latin typeface="AppleSDGothicNeoM00" panose="020B0600000101010101" charset="-127"/>
                <a:ea typeface="AppleSDGothicNeoM00" panose="020B0600000101010101" charset="-127"/>
              </a:rPr>
              <a:t>여행형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태</a:t>
            </a:r>
            <a:r>
              <a:rPr lang="ko-KR" altLang="en-US" dirty="0">
                <a:latin typeface="AppleSDGothicNeoM00" panose="020B0600000101010101" charset="-127"/>
                <a:ea typeface="AppleSDGothicNeoM00" panose="020B0600000101010101" charset="-127"/>
              </a:rPr>
              <a:t> 및 소비형태 조사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59243" y="4474535"/>
            <a:ext cx="3781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마이리얼트립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상품 시각화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지도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장소 시각화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뷰 지역별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관련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 수집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</a:t>
            </a:r>
            <a:r>
              <a:rPr lang="en-US" altLang="ko-KR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wordclould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&amp; </a:t>
            </a:r>
            <a:r>
              <a:rPr lang="en-US" altLang="ko-KR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wordcount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93979" y="4451871"/>
            <a:ext cx="3931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관광명소 데이터 수집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관광명소 데이터 시각화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크롤링</a:t>
            </a:r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en-US" altLang="ko-KR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wordcloud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블로그 글 </a:t>
            </a:r>
            <a:r>
              <a:rPr lang="ko-KR" altLang="en-US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크롤링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 연관 분석 및 네트워크 분석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프레젠테이션 초안 제작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9243" y="1569308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 데이터 수집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블로그 글 수집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블로그 </a:t>
            </a:r>
            <a:r>
              <a:rPr lang="en-US" altLang="ko-KR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wordcloud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  Data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간 상관계수 </a:t>
            </a:r>
            <a:r>
              <a:rPr lang="en-US" altLang="ko-KR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Heatmap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 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 관련 시각화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  TF-IDF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도출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5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활용 데이터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024890" y="1642406"/>
            <a:ext cx="4480560" cy="4429210"/>
          </a:xfrm>
          <a:prstGeom prst="rect">
            <a:avLst/>
          </a:prstGeom>
          <a:noFill/>
          <a:ln>
            <a:solidFill>
              <a:srgbClr val="1E5C28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08064" y="1642406"/>
            <a:ext cx="4480560" cy="4429210"/>
          </a:xfrm>
          <a:prstGeom prst="rect">
            <a:avLst/>
          </a:prstGeom>
          <a:noFill/>
          <a:ln>
            <a:solidFill>
              <a:srgbClr val="1E5C28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24890" y="1191832"/>
            <a:ext cx="1709531" cy="450574"/>
          </a:xfrm>
          <a:prstGeom prst="rect">
            <a:avLst/>
          </a:prstGeom>
          <a:solidFill>
            <a:srgbClr val="2C88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08064" y="1191832"/>
            <a:ext cx="1709531" cy="450574"/>
          </a:xfrm>
          <a:prstGeom prst="rect">
            <a:avLst/>
          </a:prstGeom>
          <a:solidFill>
            <a:srgbClr val="2C88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7222" y="1822174"/>
            <a:ext cx="393589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메뉴판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닷컴 전국 음식점 랭킹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랭킹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상호명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업종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주소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경도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위도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</a:p>
          <a:p>
            <a:r>
              <a:rPr lang="en-US" altLang="ko-KR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Tripadvisor</a:t>
            </a:r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전국 관광지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이름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종류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수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</a:p>
          <a:p>
            <a:r>
              <a:rPr lang="en-US" altLang="ko-KR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Myrealtrip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전국 </a:t>
            </a:r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activity</a:t>
            </a:r>
          </a:p>
          <a:p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  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활동내용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구분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평점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후기수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위도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경도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en-US" altLang="ko-KR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야놀자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전국 숙박업소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이름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평점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최저가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종류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지도코드</a:t>
            </a:r>
            <a:r>
              <a:rPr lang="en-US" altLang="ko-KR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</a:p>
          <a:p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블로그 </a:t>
            </a:r>
            <a:r>
              <a:rPr lang="ko-KR" altLang="en-US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지역별 관광지</a:t>
            </a:r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지도 전국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Activity 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장소 목록 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뷰 지역별 </a:t>
            </a:r>
            <a:r>
              <a:rPr lang="ko-KR" altLang="en-US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관련 단어 </a:t>
            </a:r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Tripadvisor </a:t>
            </a:r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전국 관광지 리뷰</a:t>
            </a:r>
            <a:endParaRPr lang="en-US" altLang="ko-KR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sz="1400" dirty="0" smtClean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0396" y="1822174"/>
            <a:ext cx="3935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광역지자체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관광지출액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광역지자체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방문자수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광역지자체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목적지 </a:t>
            </a:r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검색건수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국민여행조사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관광지에서의 활동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국민여행조사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관광여행동반자유형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국민여행조사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여행정보획득경로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국민여행조사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sz="1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여행지별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회평균여행지출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방한외래관광객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_2019.csv</a:t>
            </a:r>
          </a:p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외래관광객조사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_2019.csv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한국관광공사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전국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전국관광지수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관광공사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.txt</a:t>
            </a:r>
          </a:p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남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연령별 연도별 국내 여행 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</a:t>
            </a:r>
            <a:r>
              <a:rPr lang="ko-KR" altLang="en-US" sz="16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일지출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남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연령별 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연도별 국내 숙박시설이용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남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연령별 </a:t>
            </a:r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연도별 국내 </a:t>
            </a:r>
            <a:r>
              <a:rPr lang="ko-KR" altLang="en-US" sz="16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방문여행지</a:t>
            </a:r>
            <a:r>
              <a:rPr lang="en-US" altLang="ko-KR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csv</a:t>
            </a:r>
          </a:p>
          <a:p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1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1586</TotalTime>
  <Words>1917</Words>
  <Application>Microsoft Office PowerPoint</Application>
  <PresentationFormat>와이드스크린</PresentationFormat>
  <Paragraphs>548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5" baseType="lpstr">
      <vt:lpstr>맑은 고딕</vt:lpstr>
      <vt:lpstr>AppleSDGothicNeoH00</vt:lpstr>
      <vt:lpstr>AppleSDGothicNeoEB00</vt:lpstr>
      <vt:lpstr>나눔스퀘어_ac ExtraBold</vt:lpstr>
      <vt:lpstr>Arial</vt:lpstr>
      <vt:lpstr>AppleSDGothicNeoB00</vt:lpstr>
      <vt:lpstr>나눔스퀘어_ac Bold</vt:lpstr>
      <vt:lpstr>AppleSDGothicNeoM00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177</cp:revision>
  <dcterms:created xsi:type="dcterms:W3CDTF">2021-04-20T03:17:13Z</dcterms:created>
  <dcterms:modified xsi:type="dcterms:W3CDTF">2021-04-30T05:28:26Z</dcterms:modified>
</cp:coreProperties>
</file>